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312" r:id="rId21"/>
    <p:sldId id="29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redig Cattanach-Chell" initials="CC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BBB59"/>
    <a:srgbClr val="7CCFDB"/>
    <a:srgbClr val="8E74A0"/>
    <a:srgbClr val="ECE5EF"/>
    <a:srgbClr val="DFD3E5"/>
    <a:srgbClr val="D1C3D9"/>
    <a:srgbClr val="7EC246"/>
    <a:srgbClr val="5C9330"/>
    <a:srgbClr val="3CB668"/>
    <a:srgbClr val="2A7F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522" y="-73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8280400"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29318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x2 content">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Text Placeholder 3"/>
          <p:cNvSpPr>
            <a:spLocks noGrp="1"/>
          </p:cNvSpPr>
          <p:nvPr>
            <p:ph type="body" sz="quarter" idx="11"/>
          </p:nvPr>
        </p:nvSpPr>
        <p:spPr>
          <a:xfrm>
            <a:off x="4716016" y="1772816"/>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57067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extBox 5"/>
          <p:cNvSpPr txBox="1"/>
          <p:nvPr userDrawn="1"/>
        </p:nvSpPr>
        <p:spPr>
          <a:xfrm>
            <a:off x="802838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resources.feedback@ocr.org.uk?subject=I%20liked%20the%20GCSE%20(9-1)%20Computer%20Science%20Five%20Minute%20Lesson%20Plan%20" TargetMode="External"/><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 Id="rId5" Type="http://schemas.openxmlformats.org/officeDocument/2006/relationships/hyperlink" Target="http://www.ocr.org.uk/expression-of-interest" TargetMode="External"/><Relationship Id="rId4" Type="http://schemas.openxmlformats.org/officeDocument/2006/relationships/hyperlink" Target="mailto:resources.feedback@ocr.org.uk?subject=I%20disliked%20the%20GCSE%20(9-1)%20Computer%20Science%20Five%20Minute%20Lesson%20Pl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fr-FR" dirty="0" smtClean="0"/>
              <a:t>Unit 2.1 </a:t>
            </a:r>
            <a:r>
              <a:rPr lang="en-GB" dirty="0"/>
              <a:t>–</a:t>
            </a:r>
            <a:r>
              <a:rPr lang="fr-FR" dirty="0" smtClean="0"/>
              <a:t> </a:t>
            </a:r>
            <a:r>
              <a:rPr lang="fr-FR" dirty="0" smtClean="0"/>
              <a:t>Algorithms </a:t>
            </a:r>
            <a:br>
              <a:rPr lang="fr-FR" dirty="0" smtClean="0"/>
            </a:br>
            <a:r>
              <a:rPr lang="fr-FR" dirty="0" smtClean="0"/>
              <a:t>Lesson 5 </a:t>
            </a:r>
            <a:r>
              <a:rPr lang="en-GB" dirty="0"/>
              <a:t>–</a:t>
            </a:r>
            <a:r>
              <a:rPr lang="fr-FR" dirty="0" smtClean="0"/>
              <a:t> </a:t>
            </a:r>
            <a:r>
              <a:rPr lang="fr-FR" dirty="0" smtClean="0"/>
              <a:t>Insertion </a:t>
            </a:r>
            <a:r>
              <a:rPr lang="fr-FR" dirty="0"/>
              <a:t>Sort</a:t>
            </a:r>
            <a:endParaRPr lang="en-GB" dirty="0"/>
          </a:p>
        </p:txBody>
      </p:sp>
    </p:spTree>
    <p:extLst>
      <p:ext uri="{BB962C8B-B14F-4D97-AF65-F5344CB8AC3E}">
        <p14:creationId xmlns:p14="http://schemas.microsoft.com/office/powerpoint/2010/main" val="389146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179350253"/>
              </p:ext>
            </p:extLst>
          </p:nvPr>
        </p:nvGraphicFramePr>
        <p:xfrm>
          <a:off x="3564000" y="13608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030556418"/>
              </p:ext>
            </p:extLst>
          </p:nvPr>
        </p:nvGraphicFramePr>
        <p:xfrm>
          <a:off x="3564000" y="1957886"/>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39874766"/>
              </p:ext>
            </p:extLst>
          </p:nvPr>
        </p:nvGraphicFramePr>
        <p:xfrm>
          <a:off x="3564000" y="2554972"/>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08003177"/>
              </p:ext>
            </p:extLst>
          </p:nvPr>
        </p:nvGraphicFramePr>
        <p:xfrm>
          <a:off x="3564000" y="3152058"/>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031301191"/>
              </p:ext>
            </p:extLst>
          </p:nvPr>
        </p:nvGraphicFramePr>
        <p:xfrm>
          <a:off x="3564000" y="3749144"/>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803048782"/>
              </p:ext>
            </p:extLst>
          </p:nvPr>
        </p:nvGraphicFramePr>
        <p:xfrm>
          <a:off x="3564000" y="434623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658077329"/>
              </p:ext>
            </p:extLst>
          </p:nvPr>
        </p:nvGraphicFramePr>
        <p:xfrm>
          <a:off x="3564000" y="4943316"/>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3480864294"/>
              </p:ext>
            </p:extLst>
          </p:nvPr>
        </p:nvGraphicFramePr>
        <p:xfrm>
          <a:off x="3564000" y="55404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r>
            </a:tbl>
          </a:graphicData>
        </a:graphic>
      </p:graphicFrame>
      <p:sp>
        <p:nvSpPr>
          <p:cNvPr id="2" name="Title 1"/>
          <p:cNvSpPr>
            <a:spLocks noGrp="1"/>
          </p:cNvSpPr>
          <p:nvPr>
            <p:ph type="title"/>
          </p:nvPr>
        </p:nvSpPr>
        <p:spPr/>
        <p:txBody>
          <a:bodyPr/>
          <a:lstStyle/>
          <a:p>
            <a:endParaRPr lang="en-GB" dirty="0"/>
          </a:p>
        </p:txBody>
      </p:sp>
      <p:sp>
        <p:nvSpPr>
          <p:cNvPr id="13" name="TextBox 12"/>
          <p:cNvSpPr txBox="1"/>
          <p:nvPr/>
        </p:nvSpPr>
        <p:spPr>
          <a:xfrm>
            <a:off x="336706" y="1381086"/>
            <a:ext cx="3096344" cy="307777"/>
          </a:xfrm>
          <a:prstGeom prst="rect">
            <a:avLst/>
          </a:prstGeom>
          <a:noFill/>
        </p:spPr>
        <p:txBody>
          <a:bodyPr wrap="square" rtlCol="0">
            <a:spAutoFit/>
          </a:bodyPr>
          <a:lstStyle/>
          <a:p>
            <a:pPr algn="r"/>
            <a:r>
              <a:rPr lang="en-GB" sz="1400" dirty="0">
                <a:latin typeface="Arial" panose="020B0604020202020204" pitchFamily="34" charset="0"/>
                <a:cs typeface="Arial" panose="020B0604020202020204" pitchFamily="34" charset="0"/>
              </a:rPr>
              <a:t>Take element 1 of unsorted list</a:t>
            </a:r>
          </a:p>
        </p:txBody>
      </p:sp>
      <p:sp>
        <p:nvSpPr>
          <p:cNvPr id="14" name="Rectangle 13"/>
          <p:cNvSpPr/>
          <p:nvPr/>
        </p:nvSpPr>
        <p:spPr>
          <a:xfrm>
            <a:off x="392181" y="1878732"/>
            <a:ext cx="3030247" cy="523220"/>
          </a:xfrm>
          <a:prstGeom prst="rect">
            <a:avLst/>
          </a:prstGeom>
        </p:spPr>
        <p:txBody>
          <a:bodyPr wrap="square">
            <a:spAutoFit/>
          </a:bodyPr>
          <a:lstStyle/>
          <a:p>
            <a:pPr algn="r"/>
            <a:r>
              <a:rPr lang="en-US" sz="1400" dirty="0">
                <a:latin typeface="Arial" panose="020B0604020202020204" pitchFamily="34" charset="0"/>
                <a:cs typeface="Arial" panose="020B0604020202020204" pitchFamily="34" charset="0"/>
              </a:rPr>
              <a:t>Compare to element 1 in sorted list. It is larger. </a:t>
            </a:r>
          </a:p>
        </p:txBody>
      </p:sp>
      <p:sp>
        <p:nvSpPr>
          <p:cNvPr id="15" name="Rectangle 14"/>
          <p:cNvSpPr/>
          <p:nvPr/>
        </p:nvSpPr>
        <p:spPr>
          <a:xfrm>
            <a:off x="336706" y="2467668"/>
            <a:ext cx="3064321" cy="523220"/>
          </a:xfrm>
          <a:prstGeom prst="rect">
            <a:avLst/>
          </a:prstGeom>
        </p:spPr>
        <p:txBody>
          <a:bodyPr wrap="square">
            <a:spAutoFit/>
          </a:bodyPr>
          <a:lstStyle/>
          <a:p>
            <a:pPr algn="r"/>
            <a:r>
              <a:rPr lang="en-US" sz="1400" dirty="0">
                <a:latin typeface="Arial" panose="020B0604020202020204" pitchFamily="34" charset="0"/>
                <a:cs typeface="Arial" panose="020B0604020202020204" pitchFamily="34" charset="0"/>
              </a:rPr>
              <a:t>Compare to element 2 in sorted list. It is larger. </a:t>
            </a:r>
          </a:p>
        </p:txBody>
      </p:sp>
      <p:sp>
        <p:nvSpPr>
          <p:cNvPr id="16" name="Rectangle 15"/>
          <p:cNvSpPr/>
          <p:nvPr/>
        </p:nvSpPr>
        <p:spPr>
          <a:xfrm>
            <a:off x="336706" y="4269854"/>
            <a:ext cx="3113126" cy="523220"/>
          </a:xfrm>
          <a:prstGeom prst="rect">
            <a:avLst/>
          </a:prstGeom>
        </p:spPr>
        <p:txBody>
          <a:bodyPr wrap="square">
            <a:spAutoFit/>
          </a:bodyPr>
          <a:lstStyle/>
          <a:p>
            <a:pPr algn="r"/>
            <a:r>
              <a:rPr lang="en-US" sz="1400" dirty="0">
                <a:latin typeface="Arial" panose="020B0604020202020204" pitchFamily="34" charset="0"/>
                <a:cs typeface="Arial" panose="020B0604020202020204" pitchFamily="34" charset="0"/>
              </a:rPr>
              <a:t>Compare to element 5 in sorted list. It is larger. </a:t>
            </a:r>
          </a:p>
        </p:txBody>
      </p:sp>
      <p:sp>
        <p:nvSpPr>
          <p:cNvPr id="17" name="Rectangle 16"/>
          <p:cNvSpPr/>
          <p:nvPr/>
        </p:nvSpPr>
        <p:spPr>
          <a:xfrm>
            <a:off x="154820" y="4960218"/>
            <a:ext cx="3295012" cy="307777"/>
          </a:xfrm>
          <a:prstGeom prst="rect">
            <a:avLst/>
          </a:prstGeom>
        </p:spPr>
        <p:txBody>
          <a:bodyPr wrap="square">
            <a:spAutoFit/>
          </a:bodyPr>
          <a:lstStyle/>
          <a:p>
            <a:pPr algn="r"/>
            <a:r>
              <a:rPr lang="en-US" sz="1400" dirty="0">
                <a:latin typeface="Arial" panose="020B0604020202020204" pitchFamily="34" charset="0"/>
                <a:cs typeface="Arial" panose="020B0604020202020204" pitchFamily="34" charset="0"/>
              </a:rPr>
              <a:t>Compare to element 6 in sorted list.</a:t>
            </a:r>
          </a:p>
        </p:txBody>
      </p:sp>
      <p:sp>
        <p:nvSpPr>
          <p:cNvPr id="18" name="Rectangle 17"/>
          <p:cNvSpPr/>
          <p:nvPr/>
        </p:nvSpPr>
        <p:spPr>
          <a:xfrm>
            <a:off x="336706" y="3073598"/>
            <a:ext cx="3096344" cy="523220"/>
          </a:xfrm>
          <a:prstGeom prst="rect">
            <a:avLst/>
          </a:prstGeom>
        </p:spPr>
        <p:txBody>
          <a:bodyPr wrap="square">
            <a:spAutoFit/>
          </a:bodyPr>
          <a:lstStyle/>
          <a:p>
            <a:pPr algn="r"/>
            <a:r>
              <a:rPr lang="en-US" sz="1400" dirty="0">
                <a:latin typeface="Arial" panose="020B0604020202020204" pitchFamily="34" charset="0"/>
                <a:cs typeface="Arial" panose="020B0604020202020204" pitchFamily="34" charset="0"/>
              </a:rPr>
              <a:t>Compare to element 3 in sorted list. It is larger. </a:t>
            </a:r>
          </a:p>
        </p:txBody>
      </p:sp>
      <p:sp>
        <p:nvSpPr>
          <p:cNvPr id="19" name="Rectangle 18"/>
          <p:cNvSpPr/>
          <p:nvPr/>
        </p:nvSpPr>
        <p:spPr>
          <a:xfrm>
            <a:off x="-177582" y="5569495"/>
            <a:ext cx="3627414" cy="307777"/>
          </a:xfrm>
          <a:prstGeom prst="rect">
            <a:avLst/>
          </a:prstGeom>
        </p:spPr>
        <p:txBody>
          <a:bodyPr wrap="square">
            <a:spAutoFit/>
          </a:bodyPr>
          <a:lstStyle/>
          <a:p>
            <a:pPr algn="r"/>
            <a:r>
              <a:rPr lang="en-US" sz="1400" dirty="0">
                <a:latin typeface="Arial" panose="020B0604020202020204" pitchFamily="34" charset="0"/>
                <a:cs typeface="Arial" panose="020B0604020202020204" pitchFamily="34" charset="0"/>
              </a:rPr>
              <a:t>It is the same, so place it to the right.</a:t>
            </a:r>
          </a:p>
        </p:txBody>
      </p:sp>
      <p:sp>
        <p:nvSpPr>
          <p:cNvPr id="20" name="Rectangle 19"/>
          <p:cNvSpPr/>
          <p:nvPr/>
        </p:nvSpPr>
        <p:spPr>
          <a:xfrm>
            <a:off x="336706" y="3683570"/>
            <a:ext cx="3113126" cy="523220"/>
          </a:xfrm>
          <a:prstGeom prst="rect">
            <a:avLst/>
          </a:prstGeom>
        </p:spPr>
        <p:txBody>
          <a:bodyPr wrap="square">
            <a:spAutoFit/>
          </a:bodyPr>
          <a:lstStyle/>
          <a:p>
            <a:pPr algn="r"/>
            <a:r>
              <a:rPr lang="en-US" sz="1400" dirty="0">
                <a:latin typeface="Arial" panose="020B0604020202020204" pitchFamily="34" charset="0"/>
                <a:cs typeface="Arial" panose="020B0604020202020204" pitchFamily="34" charset="0"/>
              </a:rPr>
              <a:t>Compare to element 4 in sorted list. It is larger. </a:t>
            </a:r>
          </a:p>
        </p:txBody>
      </p:sp>
    </p:spTree>
    <p:extLst>
      <p:ext uri="{BB962C8B-B14F-4D97-AF65-F5344CB8AC3E}">
        <p14:creationId xmlns:p14="http://schemas.microsoft.com/office/powerpoint/2010/main" val="1136475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2000"/>
                                  </p:stCondLst>
                                  <p:childTnLst>
                                    <p:set>
                                      <p:cBhvr>
                                        <p:cTn id="11" dur="1" fill="hold">
                                          <p:stCondLst>
                                            <p:cond delay="0"/>
                                          </p:stCondLst>
                                        </p:cTn>
                                        <p:tgtEl>
                                          <p:spTgt spid="14"/>
                                        </p:tgtEl>
                                        <p:attrNameLst>
                                          <p:attrName>style.visibility</p:attrName>
                                        </p:attrNameLst>
                                      </p:cBhvr>
                                      <p:to>
                                        <p:strVal val="visible"/>
                                      </p:to>
                                    </p:set>
                                  </p:childTnLst>
                                </p:cTn>
                              </p:par>
                            </p:childTnLst>
                          </p:cTn>
                        </p:par>
                        <p:par>
                          <p:cTn id="12" fill="hold">
                            <p:stCondLst>
                              <p:cond delay="2000"/>
                            </p:stCondLst>
                            <p:childTnLst>
                              <p:par>
                                <p:cTn id="13" presetID="1" presetClass="entr" presetSubtype="0" fill="hold" nodeType="afterEffect">
                                  <p:stCondLst>
                                    <p:cond delay="150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3500"/>
                            </p:stCondLst>
                            <p:childTnLst>
                              <p:par>
                                <p:cTn id="16" presetID="1" presetClass="entr" presetSubtype="0" fill="hold" grpId="0" nodeType="afterEffect">
                                  <p:stCondLst>
                                    <p:cond delay="1500"/>
                                  </p:stCondLst>
                                  <p:childTnLst>
                                    <p:set>
                                      <p:cBhvr>
                                        <p:cTn id="17" dur="1" fill="hold">
                                          <p:stCondLst>
                                            <p:cond delay="0"/>
                                          </p:stCondLst>
                                        </p:cTn>
                                        <p:tgtEl>
                                          <p:spTgt spid="15"/>
                                        </p:tgtEl>
                                        <p:attrNameLst>
                                          <p:attrName>style.visibility</p:attrName>
                                        </p:attrNameLst>
                                      </p:cBhvr>
                                      <p:to>
                                        <p:strVal val="visible"/>
                                      </p:to>
                                    </p:set>
                                  </p:childTnLst>
                                </p:cTn>
                              </p:par>
                            </p:childTnLst>
                          </p:cTn>
                        </p:par>
                        <p:par>
                          <p:cTn id="18" fill="hold">
                            <p:stCondLst>
                              <p:cond delay="5000"/>
                            </p:stCondLst>
                            <p:childTnLst>
                              <p:par>
                                <p:cTn id="19" presetID="1" presetClass="entr" presetSubtype="0" fill="hold" nodeType="afterEffect">
                                  <p:stCondLst>
                                    <p:cond delay="1500"/>
                                  </p:stCondLst>
                                  <p:childTnLst>
                                    <p:set>
                                      <p:cBhvr>
                                        <p:cTn id="20" dur="1" fill="hold">
                                          <p:stCondLst>
                                            <p:cond delay="0"/>
                                          </p:stCondLst>
                                        </p:cTn>
                                        <p:tgtEl>
                                          <p:spTgt spid="7"/>
                                        </p:tgtEl>
                                        <p:attrNameLst>
                                          <p:attrName>style.visibility</p:attrName>
                                        </p:attrNameLst>
                                      </p:cBhvr>
                                      <p:to>
                                        <p:strVal val="visible"/>
                                      </p:to>
                                    </p:set>
                                  </p:childTnLst>
                                </p:cTn>
                              </p:par>
                            </p:childTnLst>
                          </p:cTn>
                        </p:par>
                        <p:par>
                          <p:cTn id="21" fill="hold">
                            <p:stCondLst>
                              <p:cond delay="6500"/>
                            </p:stCondLst>
                            <p:childTnLst>
                              <p:par>
                                <p:cTn id="22" presetID="1" presetClass="entr" presetSubtype="0" fill="hold" grpId="0" nodeType="afterEffect">
                                  <p:stCondLst>
                                    <p:cond delay="1500"/>
                                  </p:stCondLst>
                                  <p:childTnLst>
                                    <p:set>
                                      <p:cBhvr>
                                        <p:cTn id="23" dur="1" fill="hold">
                                          <p:stCondLst>
                                            <p:cond delay="0"/>
                                          </p:stCondLst>
                                        </p:cTn>
                                        <p:tgtEl>
                                          <p:spTgt spid="18"/>
                                        </p:tgtEl>
                                        <p:attrNameLst>
                                          <p:attrName>style.visibility</p:attrName>
                                        </p:attrNameLst>
                                      </p:cBhvr>
                                      <p:to>
                                        <p:strVal val="visible"/>
                                      </p:to>
                                    </p:set>
                                  </p:childTnLst>
                                </p:cTn>
                              </p:par>
                            </p:childTnLst>
                          </p:cTn>
                        </p:par>
                        <p:par>
                          <p:cTn id="24" fill="hold">
                            <p:stCondLst>
                              <p:cond delay="8000"/>
                            </p:stCondLst>
                            <p:childTnLst>
                              <p:par>
                                <p:cTn id="25" presetID="1" presetClass="entr" presetSubtype="0" fill="hold" nodeType="afterEffect">
                                  <p:stCondLst>
                                    <p:cond delay="1500"/>
                                  </p:stCondLst>
                                  <p:childTnLst>
                                    <p:set>
                                      <p:cBhvr>
                                        <p:cTn id="26" dur="1" fill="hold">
                                          <p:stCondLst>
                                            <p:cond delay="0"/>
                                          </p:stCondLst>
                                        </p:cTn>
                                        <p:tgtEl>
                                          <p:spTgt spid="8"/>
                                        </p:tgtEl>
                                        <p:attrNameLst>
                                          <p:attrName>style.visibility</p:attrName>
                                        </p:attrNameLst>
                                      </p:cBhvr>
                                      <p:to>
                                        <p:strVal val="visible"/>
                                      </p:to>
                                    </p:set>
                                  </p:childTnLst>
                                </p:cTn>
                              </p:par>
                            </p:childTnLst>
                          </p:cTn>
                        </p:par>
                        <p:par>
                          <p:cTn id="27" fill="hold">
                            <p:stCondLst>
                              <p:cond delay="9500"/>
                            </p:stCondLst>
                            <p:childTnLst>
                              <p:par>
                                <p:cTn id="28" presetID="1" presetClass="entr" presetSubtype="0" fill="hold" grpId="0" nodeType="afterEffect">
                                  <p:stCondLst>
                                    <p:cond delay="1500"/>
                                  </p:stCondLst>
                                  <p:childTnLst>
                                    <p:set>
                                      <p:cBhvr>
                                        <p:cTn id="29" dur="1" fill="hold">
                                          <p:stCondLst>
                                            <p:cond delay="0"/>
                                          </p:stCondLst>
                                        </p:cTn>
                                        <p:tgtEl>
                                          <p:spTgt spid="20"/>
                                        </p:tgtEl>
                                        <p:attrNameLst>
                                          <p:attrName>style.visibility</p:attrName>
                                        </p:attrNameLst>
                                      </p:cBhvr>
                                      <p:to>
                                        <p:strVal val="visible"/>
                                      </p:to>
                                    </p:set>
                                  </p:childTnLst>
                                </p:cTn>
                              </p:par>
                            </p:childTnLst>
                          </p:cTn>
                        </p:par>
                        <p:par>
                          <p:cTn id="30" fill="hold">
                            <p:stCondLst>
                              <p:cond delay="11000"/>
                            </p:stCondLst>
                            <p:childTnLst>
                              <p:par>
                                <p:cTn id="31" presetID="1" presetClass="entr" presetSubtype="0" fill="hold" nodeType="afterEffect">
                                  <p:stCondLst>
                                    <p:cond delay="1500"/>
                                  </p:stCondLst>
                                  <p:childTnLst>
                                    <p:set>
                                      <p:cBhvr>
                                        <p:cTn id="32" dur="1" fill="hold">
                                          <p:stCondLst>
                                            <p:cond delay="0"/>
                                          </p:stCondLst>
                                        </p:cTn>
                                        <p:tgtEl>
                                          <p:spTgt spid="9"/>
                                        </p:tgtEl>
                                        <p:attrNameLst>
                                          <p:attrName>style.visibility</p:attrName>
                                        </p:attrNameLst>
                                      </p:cBhvr>
                                      <p:to>
                                        <p:strVal val="visible"/>
                                      </p:to>
                                    </p:set>
                                  </p:childTnLst>
                                </p:cTn>
                              </p:par>
                            </p:childTnLst>
                          </p:cTn>
                        </p:par>
                        <p:par>
                          <p:cTn id="33" fill="hold">
                            <p:stCondLst>
                              <p:cond delay="12500"/>
                            </p:stCondLst>
                            <p:childTnLst>
                              <p:par>
                                <p:cTn id="34" presetID="1" presetClass="entr" presetSubtype="0" fill="hold" grpId="0" nodeType="afterEffect">
                                  <p:stCondLst>
                                    <p:cond delay="1500"/>
                                  </p:stCondLst>
                                  <p:childTnLst>
                                    <p:set>
                                      <p:cBhvr>
                                        <p:cTn id="35" dur="1" fill="hold">
                                          <p:stCondLst>
                                            <p:cond delay="0"/>
                                          </p:stCondLst>
                                        </p:cTn>
                                        <p:tgtEl>
                                          <p:spTgt spid="16"/>
                                        </p:tgtEl>
                                        <p:attrNameLst>
                                          <p:attrName>style.visibility</p:attrName>
                                        </p:attrNameLst>
                                      </p:cBhvr>
                                      <p:to>
                                        <p:strVal val="visible"/>
                                      </p:to>
                                    </p:set>
                                  </p:childTnLst>
                                </p:cTn>
                              </p:par>
                            </p:childTnLst>
                          </p:cTn>
                        </p:par>
                        <p:par>
                          <p:cTn id="36" fill="hold">
                            <p:stCondLst>
                              <p:cond delay="14000"/>
                            </p:stCondLst>
                            <p:childTnLst>
                              <p:par>
                                <p:cTn id="37" presetID="1" presetClass="entr" presetSubtype="0" fill="hold" nodeType="afterEffect">
                                  <p:stCondLst>
                                    <p:cond delay="1500"/>
                                  </p:stCondLst>
                                  <p:childTnLst>
                                    <p:set>
                                      <p:cBhvr>
                                        <p:cTn id="38" dur="1" fill="hold">
                                          <p:stCondLst>
                                            <p:cond delay="0"/>
                                          </p:stCondLst>
                                        </p:cTn>
                                        <p:tgtEl>
                                          <p:spTgt spid="10"/>
                                        </p:tgtEl>
                                        <p:attrNameLst>
                                          <p:attrName>style.visibility</p:attrName>
                                        </p:attrNameLst>
                                      </p:cBhvr>
                                      <p:to>
                                        <p:strVal val="visible"/>
                                      </p:to>
                                    </p:set>
                                  </p:childTnLst>
                                </p:cTn>
                              </p:par>
                            </p:childTnLst>
                          </p:cTn>
                        </p:par>
                        <p:par>
                          <p:cTn id="39" fill="hold">
                            <p:stCondLst>
                              <p:cond delay="15500"/>
                            </p:stCondLst>
                            <p:childTnLst>
                              <p:par>
                                <p:cTn id="40" presetID="1" presetClass="entr" presetSubtype="0" fill="hold" grpId="0" nodeType="afterEffect">
                                  <p:stCondLst>
                                    <p:cond delay="1500"/>
                                  </p:stCondLst>
                                  <p:childTnLst>
                                    <p:set>
                                      <p:cBhvr>
                                        <p:cTn id="41" dur="1" fill="hold">
                                          <p:stCondLst>
                                            <p:cond delay="0"/>
                                          </p:stCondLst>
                                        </p:cTn>
                                        <p:tgtEl>
                                          <p:spTgt spid="17"/>
                                        </p:tgtEl>
                                        <p:attrNameLst>
                                          <p:attrName>style.visibility</p:attrName>
                                        </p:attrNameLst>
                                      </p:cBhvr>
                                      <p:to>
                                        <p:strVal val="visible"/>
                                      </p:to>
                                    </p:set>
                                  </p:childTnLst>
                                </p:cTn>
                              </p:par>
                            </p:childTnLst>
                          </p:cTn>
                        </p:par>
                        <p:par>
                          <p:cTn id="42" fill="hold">
                            <p:stCondLst>
                              <p:cond delay="17000"/>
                            </p:stCondLst>
                            <p:childTnLst>
                              <p:par>
                                <p:cTn id="43" presetID="1" presetClass="entr" presetSubtype="0" fill="hold" nodeType="afterEffect">
                                  <p:stCondLst>
                                    <p:cond delay="1500"/>
                                  </p:stCondLst>
                                  <p:childTnLst>
                                    <p:set>
                                      <p:cBhvr>
                                        <p:cTn id="44" dur="1" fill="hold">
                                          <p:stCondLst>
                                            <p:cond delay="0"/>
                                          </p:stCondLst>
                                        </p:cTn>
                                        <p:tgtEl>
                                          <p:spTgt spid="11"/>
                                        </p:tgtEl>
                                        <p:attrNameLst>
                                          <p:attrName>style.visibility</p:attrName>
                                        </p:attrNameLst>
                                      </p:cBhvr>
                                      <p:to>
                                        <p:strVal val="visible"/>
                                      </p:to>
                                    </p:set>
                                  </p:childTnLst>
                                </p:cTn>
                              </p:par>
                            </p:childTnLst>
                          </p:cTn>
                        </p:par>
                        <p:par>
                          <p:cTn id="45" fill="hold">
                            <p:stCondLst>
                              <p:cond delay="18500"/>
                            </p:stCondLst>
                            <p:childTnLst>
                              <p:par>
                                <p:cTn id="46" presetID="1" presetClass="entr" presetSubtype="0" fill="hold" grpId="0" nodeType="afterEffect">
                                  <p:stCondLst>
                                    <p:cond delay="1500"/>
                                  </p:stCondLst>
                                  <p:childTnLst>
                                    <p:set>
                                      <p:cBhvr>
                                        <p:cTn id="47" dur="1" fill="hold">
                                          <p:stCondLst>
                                            <p:cond delay="0"/>
                                          </p:stCondLst>
                                        </p:cTn>
                                        <p:tgtEl>
                                          <p:spTgt spid="19"/>
                                        </p:tgtEl>
                                        <p:attrNameLst>
                                          <p:attrName>style.visibility</p:attrName>
                                        </p:attrNameLst>
                                      </p:cBhvr>
                                      <p:to>
                                        <p:strVal val="visible"/>
                                      </p:to>
                                    </p:set>
                                  </p:childTnLst>
                                </p:cTn>
                              </p:par>
                            </p:childTnLst>
                          </p:cTn>
                        </p:par>
                        <p:par>
                          <p:cTn id="48" fill="hold">
                            <p:stCondLst>
                              <p:cond delay="20000"/>
                            </p:stCondLst>
                            <p:childTnLst>
                              <p:par>
                                <p:cTn id="49" presetID="1" presetClass="entr" presetSubtype="0" fill="hold" nodeType="afterEffect">
                                  <p:stCondLst>
                                    <p:cond delay="150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a:t>
            </a:r>
            <a:endParaRPr lang="en-GB" dirty="0"/>
          </a:p>
        </p:txBody>
      </p:sp>
      <p:sp>
        <p:nvSpPr>
          <p:cNvPr id="3" name="Text Placeholder 2"/>
          <p:cNvSpPr>
            <a:spLocks noGrp="1"/>
          </p:cNvSpPr>
          <p:nvPr>
            <p:ph idx="1"/>
          </p:nvPr>
        </p:nvSpPr>
        <p:spPr/>
        <p:txBody>
          <a:bodyPr/>
          <a:lstStyle/>
          <a:p>
            <a:r>
              <a:rPr lang="en-GB" dirty="0" smtClean="0"/>
              <a:t>In pairs, deal 10 cards face down.</a:t>
            </a:r>
          </a:p>
          <a:p>
            <a:r>
              <a:rPr lang="en-GB" dirty="0" smtClean="0"/>
              <a:t>Perform an insertion sort.</a:t>
            </a:r>
          </a:p>
          <a:p>
            <a:pPr lvl="1">
              <a:buFont typeface="Arial" panose="020B0604020202020204" pitchFamily="34" charset="0"/>
              <a:buChar char="−"/>
            </a:pPr>
            <a:r>
              <a:rPr lang="en-GB" dirty="0" smtClean="0"/>
              <a:t>Keep the sorted list separate to the unsorted list.</a:t>
            </a:r>
            <a:endParaRPr lang="en-GB" dirty="0"/>
          </a:p>
        </p:txBody>
      </p:sp>
    </p:spTree>
    <p:extLst>
      <p:ext uri="{BB962C8B-B14F-4D97-AF65-F5344CB8AC3E}">
        <p14:creationId xmlns:p14="http://schemas.microsoft.com/office/powerpoint/2010/main" val="3140233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822122053"/>
              </p:ext>
            </p:extLst>
          </p:nvPr>
        </p:nvGraphicFramePr>
        <p:xfrm>
          <a:off x="1043608" y="2564904"/>
          <a:ext cx="6867656" cy="864096"/>
        </p:xfrm>
        <a:graphic>
          <a:graphicData uri="http://schemas.openxmlformats.org/drawingml/2006/table">
            <a:tbl>
              <a:tblPr firstRow="1" firstCol="1" bandRow="1">
                <a:tableStyleId>{5940675A-B579-460E-94D1-54222C63F5DA}</a:tableStyleId>
              </a:tblPr>
              <a:tblGrid>
                <a:gridCol w="858457"/>
                <a:gridCol w="858457"/>
                <a:gridCol w="858457"/>
                <a:gridCol w="858457"/>
                <a:gridCol w="858457"/>
                <a:gridCol w="858457"/>
                <a:gridCol w="858457"/>
                <a:gridCol w="858457"/>
              </a:tblGrid>
              <a:tr h="864096">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3</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19</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2</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44</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56</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7</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12</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c>
                  <a:txBody>
                    <a:bodyPr/>
                    <a:lstStyle/>
                    <a:p>
                      <a:pPr algn="ctr">
                        <a:lnSpc>
                          <a:spcPct val="107000"/>
                        </a:lnSpc>
                        <a:spcAft>
                          <a:spcPts val="0"/>
                        </a:spcAft>
                      </a:pPr>
                      <a:r>
                        <a:rPr lang="en-GB" sz="2400" dirty="0">
                          <a:effectLst/>
                          <a:latin typeface="Arial" panose="020B0604020202020204" pitchFamily="34" charset="0"/>
                          <a:cs typeface="Arial" panose="020B0604020202020204" pitchFamily="34" charset="0"/>
                        </a:rPr>
                        <a:t>3</a:t>
                      </a:r>
                      <a:endParaRPr lang="en-GB" sz="2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9050" cap="flat" cmpd="sng" algn="ctr">
                      <a:solidFill>
                        <a:srgbClr val="7CCFDB"/>
                      </a:solidFill>
                      <a:prstDash val="solid"/>
                      <a:round/>
                      <a:headEnd type="none" w="med" len="med"/>
                      <a:tailEnd type="none" w="med" len="med"/>
                    </a:lnL>
                    <a:lnR w="19050" cap="flat" cmpd="sng" algn="ctr">
                      <a:solidFill>
                        <a:srgbClr val="7CCFDB"/>
                      </a:solidFill>
                      <a:prstDash val="solid"/>
                      <a:round/>
                      <a:headEnd type="none" w="med" len="med"/>
                      <a:tailEnd type="none" w="med" len="med"/>
                    </a:lnR>
                    <a:lnT w="19050" cap="flat" cmpd="sng" algn="ctr">
                      <a:solidFill>
                        <a:srgbClr val="7CCFDB"/>
                      </a:solidFill>
                      <a:prstDash val="solid"/>
                      <a:round/>
                      <a:headEnd type="none" w="med" len="med"/>
                      <a:tailEnd type="none" w="med" len="med"/>
                    </a:lnT>
                    <a:lnB w="19050" cap="flat" cmpd="sng" algn="ctr">
                      <a:solidFill>
                        <a:srgbClr val="7CCFDB"/>
                      </a:solidFill>
                      <a:prstDash val="solid"/>
                      <a:round/>
                      <a:headEnd type="none" w="med" len="med"/>
                      <a:tailEnd type="none" w="med" len="med"/>
                    </a:lnB>
                  </a:tcPr>
                </a:tc>
              </a:tr>
            </a:tbl>
          </a:graphicData>
        </a:graphic>
      </p:graphicFrame>
      <p:sp>
        <p:nvSpPr>
          <p:cNvPr id="4" name="TextBox 3"/>
          <p:cNvSpPr txBox="1"/>
          <p:nvPr/>
        </p:nvSpPr>
        <p:spPr>
          <a:xfrm>
            <a:off x="444856" y="1534641"/>
            <a:ext cx="6575416" cy="492443"/>
          </a:xfrm>
          <a:prstGeom prst="rect">
            <a:avLst/>
          </a:prstGeom>
          <a:noFill/>
        </p:spPr>
        <p:txBody>
          <a:bodyPr wrap="square" rtlCol="0">
            <a:spAutoFit/>
          </a:bodyPr>
          <a:lstStyle/>
          <a:p>
            <a:r>
              <a:rPr lang="en-GB" sz="2600" dirty="0" smtClean="0">
                <a:latin typeface="Arial" panose="020B0604020202020204" pitchFamily="34" charset="0"/>
                <a:cs typeface="Arial" panose="020B0604020202020204" pitchFamily="34" charset="0"/>
              </a:rPr>
              <a:t>Use an Insertion Sort, to sort the list:</a:t>
            </a:r>
            <a:endParaRPr lang="en-GB"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9926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2 - Answer</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graphicFrame>
        <p:nvGraphicFramePr>
          <p:cNvPr id="4" name="Table 3"/>
          <p:cNvGraphicFramePr>
            <a:graphicFrameLocks noGrp="1"/>
          </p:cNvGraphicFramePr>
          <p:nvPr>
            <p:extLst>
              <p:ext uri="{D42A27DB-BD31-4B8C-83A1-F6EECF244321}">
                <p14:modId xmlns:p14="http://schemas.microsoft.com/office/powerpoint/2010/main" val="3174140883"/>
              </p:ext>
            </p:extLst>
          </p:nvPr>
        </p:nvGraphicFramePr>
        <p:xfrm>
          <a:off x="323528" y="1566707"/>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762029185"/>
              </p:ext>
            </p:extLst>
          </p:nvPr>
        </p:nvGraphicFramePr>
        <p:xfrm>
          <a:off x="324832" y="2430259"/>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715245969"/>
              </p:ext>
            </p:extLst>
          </p:nvPr>
        </p:nvGraphicFramePr>
        <p:xfrm>
          <a:off x="307416" y="3275762"/>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165914090"/>
              </p:ext>
            </p:extLst>
          </p:nvPr>
        </p:nvGraphicFramePr>
        <p:xfrm>
          <a:off x="4781735" y="1566000"/>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08661293"/>
              </p:ext>
            </p:extLst>
          </p:nvPr>
        </p:nvGraphicFramePr>
        <p:xfrm>
          <a:off x="4781735" y="2427204"/>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248285676"/>
              </p:ext>
            </p:extLst>
          </p:nvPr>
        </p:nvGraphicFramePr>
        <p:xfrm>
          <a:off x="4788880" y="3288409"/>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996358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913512017"/>
              </p:ext>
            </p:extLst>
          </p:nvPr>
        </p:nvGraphicFramePr>
        <p:xfrm>
          <a:off x="323528" y="1566000"/>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7</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12</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436268855"/>
              </p:ext>
            </p:extLst>
          </p:nvPr>
        </p:nvGraphicFramePr>
        <p:xfrm>
          <a:off x="330942" y="2335403"/>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701247479"/>
              </p:ext>
            </p:extLst>
          </p:nvPr>
        </p:nvGraphicFramePr>
        <p:xfrm>
          <a:off x="323528" y="3104806"/>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7</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12</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52294495"/>
              </p:ext>
            </p:extLst>
          </p:nvPr>
        </p:nvGraphicFramePr>
        <p:xfrm>
          <a:off x="323528" y="3874209"/>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12</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709476530"/>
              </p:ext>
            </p:extLst>
          </p:nvPr>
        </p:nvGraphicFramePr>
        <p:xfrm>
          <a:off x="323528" y="4643611"/>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69246455"/>
              </p:ext>
            </p:extLst>
          </p:nvPr>
        </p:nvGraphicFramePr>
        <p:xfrm>
          <a:off x="4780800" y="1566000"/>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854212433"/>
              </p:ext>
            </p:extLst>
          </p:nvPr>
        </p:nvGraphicFramePr>
        <p:xfrm>
          <a:off x="4780800" y="2334843"/>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636890710"/>
              </p:ext>
            </p:extLst>
          </p:nvPr>
        </p:nvGraphicFramePr>
        <p:xfrm>
          <a:off x="4780800" y="3103686"/>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901828076"/>
              </p:ext>
            </p:extLst>
          </p:nvPr>
        </p:nvGraphicFramePr>
        <p:xfrm>
          <a:off x="4780800" y="3872529"/>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661450994"/>
              </p:ext>
            </p:extLst>
          </p:nvPr>
        </p:nvGraphicFramePr>
        <p:xfrm>
          <a:off x="4780800" y="4641372"/>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203377597"/>
              </p:ext>
            </p:extLst>
          </p:nvPr>
        </p:nvGraphicFramePr>
        <p:xfrm>
          <a:off x="4780800" y="5410214"/>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
        <p:nvSpPr>
          <p:cNvPr id="2" name="Title 1"/>
          <p:cNvSpPr>
            <a:spLocks noGrp="1"/>
          </p:cNvSpPr>
          <p:nvPr>
            <p:ph type="title"/>
          </p:nvPr>
        </p:nvSpPr>
        <p:spPr/>
        <p:txBody>
          <a:bodyPr/>
          <a:lstStyle/>
          <a:p>
            <a:r>
              <a:rPr lang="en-GB" dirty="0"/>
              <a:t>Activity 2 - Answer</a:t>
            </a:r>
          </a:p>
        </p:txBody>
      </p:sp>
    </p:spTree>
    <p:extLst>
      <p:ext uri="{BB962C8B-B14F-4D97-AF65-F5344CB8AC3E}">
        <p14:creationId xmlns:p14="http://schemas.microsoft.com/office/powerpoint/2010/main" val="147212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Answer</a:t>
            </a:r>
          </a:p>
        </p:txBody>
      </p:sp>
      <p:graphicFrame>
        <p:nvGraphicFramePr>
          <p:cNvPr id="15" name="Table 14"/>
          <p:cNvGraphicFramePr>
            <a:graphicFrameLocks noGrp="1"/>
          </p:cNvGraphicFramePr>
          <p:nvPr>
            <p:extLst>
              <p:ext uri="{D42A27DB-BD31-4B8C-83A1-F6EECF244321}">
                <p14:modId xmlns:p14="http://schemas.microsoft.com/office/powerpoint/2010/main" val="2554098911"/>
              </p:ext>
            </p:extLst>
          </p:nvPr>
        </p:nvGraphicFramePr>
        <p:xfrm>
          <a:off x="323528" y="1566000"/>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12</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1323618633"/>
              </p:ext>
            </p:extLst>
          </p:nvPr>
        </p:nvGraphicFramePr>
        <p:xfrm>
          <a:off x="330942" y="2335403"/>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467702246"/>
              </p:ext>
            </p:extLst>
          </p:nvPr>
        </p:nvGraphicFramePr>
        <p:xfrm>
          <a:off x="323528" y="3104806"/>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12</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029345370"/>
              </p:ext>
            </p:extLst>
          </p:nvPr>
        </p:nvGraphicFramePr>
        <p:xfrm>
          <a:off x="323528" y="3874209"/>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a:effectLst/>
                          <a:latin typeface="Arial" panose="020B0604020202020204" pitchFamily="34" charset="0"/>
                          <a:cs typeface="Arial" panose="020B0604020202020204" pitchFamily="34" charset="0"/>
                        </a:rPr>
                        <a:t>12</a:t>
                      </a:r>
                      <a:endParaRPr lang="en-GB"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878453676"/>
              </p:ext>
            </p:extLst>
          </p:nvPr>
        </p:nvGraphicFramePr>
        <p:xfrm>
          <a:off x="323528" y="4643611"/>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4187719903"/>
              </p:ext>
            </p:extLst>
          </p:nvPr>
        </p:nvGraphicFramePr>
        <p:xfrm>
          <a:off x="4780800" y="1566000"/>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2132891303"/>
              </p:ext>
            </p:extLst>
          </p:nvPr>
        </p:nvGraphicFramePr>
        <p:xfrm>
          <a:off x="4780800" y="2334843"/>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3261601305"/>
              </p:ext>
            </p:extLst>
          </p:nvPr>
        </p:nvGraphicFramePr>
        <p:xfrm>
          <a:off x="4780800" y="3103686"/>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025291086"/>
              </p:ext>
            </p:extLst>
          </p:nvPr>
        </p:nvGraphicFramePr>
        <p:xfrm>
          <a:off x="4780800" y="3872529"/>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3984596893"/>
              </p:ext>
            </p:extLst>
          </p:nvPr>
        </p:nvGraphicFramePr>
        <p:xfrm>
          <a:off x="4780800" y="4641372"/>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952204295"/>
              </p:ext>
            </p:extLst>
          </p:nvPr>
        </p:nvGraphicFramePr>
        <p:xfrm>
          <a:off x="4780800" y="5410214"/>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r>
            </a:tbl>
          </a:graphicData>
        </a:graphic>
      </p:graphicFrame>
    </p:spTree>
    <p:extLst>
      <p:ext uri="{BB962C8B-B14F-4D97-AF65-F5344CB8AC3E}">
        <p14:creationId xmlns:p14="http://schemas.microsoft.com/office/powerpoint/2010/main" val="249282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Answer</a:t>
            </a:r>
          </a:p>
        </p:txBody>
      </p:sp>
      <p:graphicFrame>
        <p:nvGraphicFramePr>
          <p:cNvPr id="9" name="Table 8"/>
          <p:cNvGraphicFramePr>
            <a:graphicFrameLocks noGrp="1"/>
          </p:cNvGraphicFramePr>
          <p:nvPr>
            <p:extLst>
              <p:ext uri="{D42A27DB-BD31-4B8C-83A1-F6EECF244321}">
                <p14:modId xmlns:p14="http://schemas.microsoft.com/office/powerpoint/2010/main" val="2649068064"/>
              </p:ext>
            </p:extLst>
          </p:nvPr>
        </p:nvGraphicFramePr>
        <p:xfrm>
          <a:off x="323528" y="1566000"/>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423837107"/>
              </p:ext>
            </p:extLst>
          </p:nvPr>
        </p:nvGraphicFramePr>
        <p:xfrm>
          <a:off x="330942" y="2335403"/>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277371516"/>
              </p:ext>
            </p:extLst>
          </p:nvPr>
        </p:nvGraphicFramePr>
        <p:xfrm>
          <a:off x="323528" y="3104806"/>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3"/>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7CCFDB"/>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chemeClr val="accent2"/>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648230521"/>
              </p:ext>
            </p:extLst>
          </p:nvPr>
        </p:nvGraphicFramePr>
        <p:xfrm>
          <a:off x="323528" y="3874209"/>
          <a:ext cx="3969928" cy="539066"/>
        </p:xfrm>
        <a:graphic>
          <a:graphicData uri="http://schemas.openxmlformats.org/drawingml/2006/table">
            <a:tbl>
              <a:tblPr firstRow="1" firstCol="1" bandRow="1">
                <a:tableStyleId>{5940675A-B579-460E-94D1-54222C63F5DA}</a:tableStyleId>
              </a:tblPr>
              <a:tblGrid>
                <a:gridCol w="496241"/>
                <a:gridCol w="496241"/>
                <a:gridCol w="496241"/>
                <a:gridCol w="496241"/>
                <a:gridCol w="496241"/>
                <a:gridCol w="496241"/>
                <a:gridCol w="496241"/>
                <a:gridCol w="496241"/>
              </a:tblGrid>
              <a:tr h="539066">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ea typeface="Calibri" panose="020F0502020204030204" pitchFamily="34" charset="0"/>
                          <a:cs typeface="Arial" panose="020B0604020202020204" pitchFamily="34" charset="0"/>
                        </a:rPr>
                        <a:t>3</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7</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12</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19</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44</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c>
                  <a:txBody>
                    <a:bodyPr/>
                    <a:lstStyle/>
                    <a:p>
                      <a:pPr algn="ctr">
                        <a:lnSpc>
                          <a:spcPct val="107000"/>
                        </a:lnSpc>
                        <a:spcAft>
                          <a:spcPts val="0"/>
                        </a:spcAft>
                      </a:pPr>
                      <a:r>
                        <a:rPr lang="en-GB" sz="1800" dirty="0" smtClean="0">
                          <a:effectLst/>
                          <a:latin typeface="Arial" panose="020B0604020202020204" pitchFamily="34" charset="0"/>
                          <a:cs typeface="Arial" panose="020B0604020202020204" pitchFamily="34" charset="0"/>
                        </a:rPr>
                        <a:t>56</a:t>
                      </a:r>
                      <a:endParaRPr lang="en-GB"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solidFill>
                      <a:srgbClr val="9BBB59"/>
                    </a:solidFill>
                  </a:tcPr>
                </a:tc>
              </a:tr>
            </a:tbl>
          </a:graphicData>
        </a:graphic>
      </p:graphicFrame>
    </p:spTree>
    <p:extLst>
      <p:ext uri="{BB962C8B-B14F-4D97-AF65-F5344CB8AC3E}">
        <p14:creationId xmlns:p14="http://schemas.microsoft.com/office/powerpoint/2010/main" val="24191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3</a:t>
            </a:r>
            <a:endParaRPr lang="en-GB" dirty="0"/>
          </a:p>
        </p:txBody>
      </p:sp>
      <p:sp>
        <p:nvSpPr>
          <p:cNvPr id="3" name="Text Placeholder 2"/>
          <p:cNvSpPr>
            <a:spLocks noGrp="1"/>
          </p:cNvSpPr>
          <p:nvPr>
            <p:ph idx="1"/>
          </p:nvPr>
        </p:nvSpPr>
        <p:spPr>
          <a:xfrm>
            <a:off x="457200" y="1600201"/>
            <a:ext cx="8229600" cy="3773015"/>
          </a:xfrm>
        </p:spPr>
        <p:txBody>
          <a:bodyPr/>
          <a:lstStyle/>
          <a:p>
            <a:r>
              <a:rPr lang="en-GB" dirty="0"/>
              <a:t>Work in </a:t>
            </a:r>
            <a:r>
              <a:rPr lang="en-GB" dirty="0" smtClean="0"/>
              <a:t>3s to </a:t>
            </a:r>
            <a:r>
              <a:rPr lang="en-GB" dirty="0"/>
              <a:t>set up one list of up to 12 </a:t>
            </a:r>
            <a:r>
              <a:rPr lang="en-GB" dirty="0" smtClean="0"/>
              <a:t>items.</a:t>
            </a:r>
          </a:p>
          <a:p>
            <a:r>
              <a:rPr lang="en-GB" dirty="0" smtClean="0"/>
              <a:t>One </a:t>
            </a:r>
            <a:r>
              <a:rPr lang="en-GB" dirty="0"/>
              <a:t>person use a bubble sort to sort the </a:t>
            </a:r>
            <a:r>
              <a:rPr lang="en-GB" dirty="0" smtClean="0"/>
              <a:t>list.</a:t>
            </a:r>
            <a:endParaRPr lang="en-GB" dirty="0"/>
          </a:p>
          <a:p>
            <a:r>
              <a:rPr lang="en-GB" dirty="0"/>
              <a:t>One person use a merge sort to sort the </a:t>
            </a:r>
            <a:r>
              <a:rPr lang="en-GB" dirty="0" smtClean="0"/>
              <a:t>list.</a:t>
            </a:r>
          </a:p>
          <a:p>
            <a:r>
              <a:rPr lang="en-GB" dirty="0" smtClean="0"/>
              <a:t>One person use an insertion sort to sort the list.</a:t>
            </a:r>
            <a:endParaRPr lang="en-GB" dirty="0"/>
          </a:p>
          <a:p>
            <a:r>
              <a:rPr lang="en-GB" dirty="0"/>
              <a:t>Record how many </a:t>
            </a:r>
            <a:r>
              <a:rPr lang="en-GB" dirty="0" smtClean="0"/>
              <a:t>moves (each comparison is a move) </a:t>
            </a:r>
            <a:r>
              <a:rPr lang="en-GB" dirty="0"/>
              <a:t>each one takes.</a:t>
            </a:r>
          </a:p>
          <a:p>
            <a:r>
              <a:rPr lang="en-GB" dirty="0"/>
              <a:t>Which was fastest?</a:t>
            </a:r>
          </a:p>
          <a:p>
            <a:r>
              <a:rPr lang="en-GB" dirty="0"/>
              <a:t>Why</a:t>
            </a:r>
            <a:r>
              <a:rPr lang="en-GB" dirty="0" smtClean="0"/>
              <a:t>?</a:t>
            </a:r>
            <a:endParaRPr lang="en-GB" dirty="0"/>
          </a:p>
        </p:txBody>
      </p:sp>
    </p:spTree>
    <p:extLst>
      <p:ext uri="{BB962C8B-B14F-4D97-AF65-F5344CB8AC3E}">
        <p14:creationId xmlns:p14="http://schemas.microsoft.com/office/powerpoint/2010/main" val="1208326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p:txBody>
          <a:bodyPr/>
          <a:lstStyle/>
          <a:p>
            <a:r>
              <a:rPr lang="en-GB" sz="2800" dirty="0"/>
              <a:t>Use the MCQs on sorting </a:t>
            </a:r>
            <a:r>
              <a:rPr lang="en-GB" sz="2800" dirty="0" smtClean="0"/>
              <a:t>algorithms</a:t>
            </a:r>
            <a:r>
              <a:rPr lang="en-GB" dirty="0" smtClean="0"/>
              <a:t>.</a:t>
            </a:r>
            <a:endParaRPr lang="en-GB" sz="2800" dirty="0"/>
          </a:p>
        </p:txBody>
      </p:sp>
    </p:spTree>
    <p:extLst>
      <p:ext uri="{BB962C8B-B14F-4D97-AF65-F5344CB8AC3E}">
        <p14:creationId xmlns:p14="http://schemas.microsoft.com/office/powerpoint/2010/main" val="4037888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17557" y="4509888"/>
            <a:ext cx="8508886"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
        <p:nvSpPr>
          <p:cNvPr id="5" name="Text Box 2"/>
          <p:cNvSpPr txBox="1">
            <a:spLocks noChangeArrowheads="1"/>
          </p:cNvSpPr>
          <p:nvPr/>
        </p:nvSpPr>
        <p:spPr bwMode="auto">
          <a:xfrm>
            <a:off x="324303" y="3933056"/>
            <a:ext cx="8502140" cy="64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We’d like to know your view on the resources we produce.  By clicking on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3"/>
              </a:rPr>
              <a:t>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or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4"/>
              </a:rPr>
              <a:t>Dislike’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you can help us to ensure that our resources work for you.  When the email template pops up please add additional comments if you wish and then just click ‘Send’.  Thank you.</a:t>
            </a:r>
          </a:p>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rgbClr val="000000"/>
                </a:solidFill>
                <a:effectLst/>
                <a:latin typeface="Calibri" pitchFamily="34" charset="0"/>
                <a:cs typeface="Arial" pitchFamily="34" charset="0"/>
              </a:rPr>
              <a:t>If you do not currently offer this OCR qualification but would like to do so, please complete the Expression of Interest Form which can be found here: </a:t>
            </a:r>
            <a:r>
              <a:rPr kumimoji="0" lang="en-GB" altLang="en-US" sz="800" b="0" i="0" u="none" strike="noStrike" cap="none" normalizeH="0" baseline="0" dirty="0" smtClean="0">
                <a:ln>
                  <a:noFill/>
                </a:ln>
                <a:solidFill>
                  <a:schemeClr val="tx1"/>
                </a:solidFill>
                <a:effectLst/>
                <a:latin typeface="Calibri" pitchFamily="34" charset="0"/>
                <a:cs typeface="Arial" pitchFamily="34" charset="0"/>
                <a:hlinkClick r:id="rId5"/>
              </a:rPr>
              <a:t>www.ocr.org.uk/expression-of-interest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1226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Big Picture</a:t>
            </a:r>
            <a:endParaRPr lang="en-GB" b="1" dirty="0">
              <a:solidFill>
                <a:srgbClr val="002060"/>
              </a:solidFill>
            </a:endParaRPr>
          </a:p>
        </p:txBody>
      </p:sp>
      <p:sp>
        <p:nvSpPr>
          <p:cNvPr id="3" name="Text Placeholder 2"/>
          <p:cNvSpPr>
            <a:spLocks noGrp="1"/>
          </p:cNvSpPr>
          <p:nvPr>
            <p:ph idx="1"/>
          </p:nvPr>
        </p:nvSpPr>
        <p:spPr/>
        <p:txBody>
          <a:bodyPr/>
          <a:lstStyle/>
          <a:p>
            <a:r>
              <a:rPr lang="en-GB" dirty="0" smtClean="0"/>
              <a:t>You know how to perform 2 different sorting methods.</a:t>
            </a:r>
          </a:p>
          <a:p>
            <a:r>
              <a:rPr lang="en-GB" dirty="0" smtClean="0"/>
              <a:t>How many different ways do you think there are of sorting a list of data?</a:t>
            </a:r>
          </a:p>
          <a:p>
            <a:pPr lvl="1">
              <a:buFont typeface="Arial" panose="020B0604020202020204" pitchFamily="34" charset="0"/>
              <a:buChar char="−"/>
            </a:pPr>
            <a:r>
              <a:rPr lang="en-GB" dirty="0" smtClean="0"/>
              <a:t>At least </a:t>
            </a:r>
            <a:r>
              <a:rPr lang="en-GB" b="1" dirty="0" smtClean="0"/>
              <a:t>ten </a:t>
            </a:r>
            <a:r>
              <a:rPr lang="en-GB" dirty="0" smtClean="0"/>
              <a:t>common algorithms.</a:t>
            </a:r>
          </a:p>
          <a:p>
            <a:pPr lvl="1">
              <a:buFont typeface="Arial" panose="020B0604020202020204" pitchFamily="34" charset="0"/>
              <a:buChar char="−"/>
            </a:pPr>
            <a:r>
              <a:rPr lang="en-GB" dirty="0" smtClean="0"/>
              <a:t>Today you will look at a third (and final </a:t>
            </a:r>
            <a:r>
              <a:rPr lang="en-GB" dirty="0" smtClean="0">
                <a:sym typeface="Wingdings" panose="05000000000000000000" pitchFamily="2" charset="2"/>
              </a:rPr>
              <a:t>).</a:t>
            </a:r>
            <a:endParaRPr lang="en-GB" dirty="0"/>
          </a:p>
        </p:txBody>
      </p:sp>
    </p:spTree>
    <p:extLst>
      <p:ext uri="{BB962C8B-B14F-4D97-AF65-F5344CB8AC3E}">
        <p14:creationId xmlns:p14="http://schemas.microsoft.com/office/powerpoint/2010/main" val="3370538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b="1" dirty="0">
              <a:solidFill>
                <a:srgbClr val="002060"/>
              </a:solidFill>
            </a:endParaRPr>
          </a:p>
        </p:txBody>
      </p:sp>
      <p:sp>
        <p:nvSpPr>
          <p:cNvPr id="3" name="Text Placeholder 2"/>
          <p:cNvSpPr>
            <a:spLocks noGrp="1"/>
          </p:cNvSpPr>
          <p:nvPr>
            <p:ph idx="1"/>
          </p:nvPr>
        </p:nvSpPr>
        <p:spPr/>
        <p:txBody>
          <a:bodyPr/>
          <a:lstStyle/>
          <a:p>
            <a:pPr lvl="0"/>
            <a:r>
              <a:rPr lang="en-GB" dirty="0"/>
              <a:t>Understand the principles of an insertion </a:t>
            </a:r>
            <a:r>
              <a:rPr lang="en-GB" dirty="0" smtClean="0"/>
              <a:t>sort.</a:t>
            </a:r>
            <a:endParaRPr lang="en-GB" dirty="0"/>
          </a:p>
          <a:p>
            <a:r>
              <a:rPr lang="en-GB" dirty="0"/>
              <a:t>Be able to perform an insertion sort on a set of </a:t>
            </a:r>
            <a:r>
              <a:rPr lang="en-GB" dirty="0" smtClean="0"/>
              <a:t>data.</a:t>
            </a:r>
            <a:endParaRPr lang="en-GB" sz="3200" dirty="0"/>
          </a:p>
        </p:txBody>
      </p:sp>
    </p:spTree>
    <p:extLst>
      <p:ext uri="{BB962C8B-B14F-4D97-AF65-F5344CB8AC3E}">
        <p14:creationId xmlns:p14="http://schemas.microsoft.com/office/powerpoint/2010/main" val="2101459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Text Placeholder 2"/>
          <p:cNvSpPr>
            <a:spLocks noGrp="1"/>
          </p:cNvSpPr>
          <p:nvPr>
            <p:ph idx="1"/>
          </p:nvPr>
        </p:nvSpPr>
        <p:spPr/>
        <p:txBody>
          <a:bodyPr/>
          <a:lstStyle/>
          <a:p>
            <a:r>
              <a:rPr lang="en-GB" dirty="0" smtClean="0"/>
              <a:t>There are approximately 10 common sorting methods.</a:t>
            </a:r>
          </a:p>
          <a:p>
            <a:r>
              <a:rPr lang="en-GB" dirty="0" smtClean="0"/>
              <a:t>Can you find the names of them? (NB Wikipedia is not permitted).</a:t>
            </a:r>
          </a:p>
          <a:p>
            <a:endParaRPr lang="en-GB" dirty="0"/>
          </a:p>
        </p:txBody>
      </p:sp>
    </p:spTree>
    <p:extLst>
      <p:ext uri="{BB962C8B-B14F-4D97-AF65-F5344CB8AC3E}">
        <p14:creationId xmlns:p14="http://schemas.microsoft.com/office/powerpoint/2010/main" val="4025549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Words</a:t>
            </a:r>
            <a:endParaRPr lang="en-GB" dirty="0"/>
          </a:p>
        </p:txBody>
      </p:sp>
      <p:sp>
        <p:nvSpPr>
          <p:cNvPr id="4" name="Text Placeholder 3"/>
          <p:cNvSpPr>
            <a:spLocks noGrp="1"/>
          </p:cNvSpPr>
          <p:nvPr>
            <p:ph idx="1"/>
          </p:nvPr>
        </p:nvSpPr>
        <p:spPr/>
        <p:txBody>
          <a:bodyPr/>
          <a:lstStyle/>
          <a:p>
            <a:r>
              <a:rPr lang="en-GB" b="1" dirty="0"/>
              <a:t>Insertion sort </a:t>
            </a:r>
            <a:r>
              <a:rPr lang="en-GB" dirty="0"/>
              <a:t>– each items is take in turn, compare to the items in a sorted list and placed in the correct </a:t>
            </a:r>
            <a:r>
              <a:rPr lang="en-GB" dirty="0" smtClean="0"/>
              <a:t>position.</a:t>
            </a:r>
          </a:p>
          <a:p>
            <a:pPr lvl="0"/>
            <a:r>
              <a:rPr lang="en-GB" b="1" dirty="0"/>
              <a:t>Ordered List </a:t>
            </a:r>
            <a:r>
              <a:rPr lang="en-GB" dirty="0"/>
              <a:t>– Elements are arranged in </a:t>
            </a:r>
            <a:r>
              <a:rPr lang="en-GB" dirty="0" smtClean="0"/>
              <a:t>sequence.</a:t>
            </a:r>
            <a:endParaRPr lang="en-GB" dirty="0"/>
          </a:p>
          <a:p>
            <a:r>
              <a:rPr lang="en-GB" b="1" dirty="0"/>
              <a:t>Unordered List </a:t>
            </a:r>
            <a:r>
              <a:rPr lang="en-GB" dirty="0"/>
              <a:t>– Unarranged </a:t>
            </a:r>
            <a:r>
              <a:rPr lang="en-GB" dirty="0" smtClean="0"/>
              <a:t>elements.</a:t>
            </a:r>
          </a:p>
        </p:txBody>
      </p:sp>
    </p:spTree>
    <p:extLst>
      <p:ext uri="{BB962C8B-B14F-4D97-AF65-F5344CB8AC3E}">
        <p14:creationId xmlns:p14="http://schemas.microsoft.com/office/powerpoint/2010/main" val="1015652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Insertion Sort</a:t>
            </a:r>
            <a:endParaRPr lang="en-GB" dirty="0"/>
          </a:p>
        </p:txBody>
      </p:sp>
      <p:sp>
        <p:nvSpPr>
          <p:cNvPr id="4" name="Text Placeholder 3"/>
          <p:cNvSpPr>
            <a:spLocks noGrp="1"/>
          </p:cNvSpPr>
          <p:nvPr>
            <p:ph idx="1"/>
          </p:nvPr>
        </p:nvSpPr>
        <p:spPr>
          <a:xfrm>
            <a:off x="457200" y="1600201"/>
            <a:ext cx="8507288" cy="4277652"/>
          </a:xfrm>
        </p:spPr>
        <p:txBody>
          <a:bodyPr>
            <a:noAutofit/>
          </a:bodyPr>
          <a:lstStyle/>
          <a:p>
            <a:pPr marL="457200" indent="-457200">
              <a:lnSpc>
                <a:spcPct val="114000"/>
              </a:lnSpc>
              <a:buFont typeface="+mj-lt"/>
              <a:buAutoNum type="arabicPeriod"/>
            </a:pPr>
            <a:r>
              <a:rPr lang="en-GB" sz="2000" dirty="0" smtClean="0"/>
              <a:t>Element 1 is a ‘sorted’ list.</a:t>
            </a:r>
            <a:endParaRPr lang="en-GB" sz="2000" dirty="0"/>
          </a:p>
          <a:p>
            <a:pPr marL="457200" indent="-457200">
              <a:lnSpc>
                <a:spcPct val="114000"/>
              </a:lnSpc>
              <a:buFont typeface="+mj-lt"/>
              <a:buAutoNum type="arabicPeriod"/>
            </a:pPr>
            <a:r>
              <a:rPr lang="en-GB" sz="2000" dirty="0" smtClean="0"/>
              <a:t>The rest of the elements are an ‘unsorted’ list.</a:t>
            </a:r>
          </a:p>
          <a:p>
            <a:pPr marL="457200" indent="-457200">
              <a:lnSpc>
                <a:spcPct val="114000"/>
              </a:lnSpc>
              <a:buFont typeface="+mj-lt"/>
              <a:buAutoNum type="arabicPeriod"/>
            </a:pPr>
            <a:r>
              <a:rPr lang="en-GB" sz="2000" dirty="0" smtClean="0"/>
              <a:t>Compare the first element in the ‘unsorted’ list to each element in the sorted list.</a:t>
            </a:r>
          </a:p>
          <a:p>
            <a:pPr marL="457200" indent="-457200">
              <a:lnSpc>
                <a:spcPct val="114000"/>
              </a:lnSpc>
              <a:buFont typeface="+mj-lt"/>
              <a:buAutoNum type="arabicPeriod"/>
            </a:pPr>
            <a:r>
              <a:rPr lang="en-GB" sz="2000" dirty="0" smtClean="0"/>
              <a:t>IF it is smaller, put it in in front of that element (move the others along).</a:t>
            </a:r>
          </a:p>
          <a:p>
            <a:pPr marL="457200" indent="-457200">
              <a:lnSpc>
                <a:spcPct val="114000"/>
              </a:lnSpc>
              <a:buFont typeface="+mj-lt"/>
              <a:buAutoNum type="arabicPeriod"/>
            </a:pPr>
            <a:r>
              <a:rPr lang="en-GB" sz="2000" dirty="0" smtClean="0"/>
              <a:t>ELSEIF it is larger, compare with the next.</a:t>
            </a:r>
          </a:p>
          <a:p>
            <a:pPr marL="457200" indent="-457200">
              <a:lnSpc>
                <a:spcPct val="114000"/>
              </a:lnSpc>
              <a:buFont typeface="+mj-lt"/>
              <a:buAutoNum type="arabicPeriod"/>
            </a:pPr>
            <a:r>
              <a:rPr lang="en-GB" sz="2000" dirty="0" smtClean="0"/>
              <a:t>ELSEIF there are no more elements in the ‘sorted’ list put it in the final position.</a:t>
            </a:r>
          </a:p>
          <a:p>
            <a:pPr marL="457200" indent="-457200">
              <a:lnSpc>
                <a:spcPct val="114000"/>
              </a:lnSpc>
              <a:buFont typeface="+mj-lt"/>
              <a:buAutoNum type="arabicPeriod"/>
            </a:pPr>
            <a:r>
              <a:rPr lang="en-GB" sz="2000" dirty="0" smtClean="0"/>
              <a:t>REPEAT UNTIL all element in the ‘unsorted’ list are in the ‘sorted’ list.</a:t>
            </a:r>
          </a:p>
        </p:txBody>
      </p:sp>
    </p:spTree>
    <p:extLst>
      <p:ext uri="{BB962C8B-B14F-4D97-AF65-F5344CB8AC3E}">
        <p14:creationId xmlns:p14="http://schemas.microsoft.com/office/powerpoint/2010/main" val="156349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60771251"/>
              </p:ext>
            </p:extLst>
          </p:nvPr>
        </p:nvGraphicFramePr>
        <p:xfrm>
          <a:off x="3563885" y="136095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336706" y="1381086"/>
            <a:ext cx="3096344" cy="307777"/>
          </a:xfrm>
          <a:prstGeom prst="rect">
            <a:avLst/>
          </a:prstGeom>
          <a:noFill/>
        </p:spPr>
        <p:txBody>
          <a:bodyPr wrap="square" rtlCol="0">
            <a:spAutoFit/>
          </a:bodyPr>
          <a:lstStyle/>
          <a:p>
            <a:pPr algn="r"/>
            <a:r>
              <a:rPr lang="en-GB" sz="1400" dirty="0" smtClean="0">
                <a:latin typeface="Arial" panose="020B0604020202020204" pitchFamily="34" charset="0"/>
                <a:cs typeface="Arial" panose="020B0604020202020204" pitchFamily="34" charset="0"/>
              </a:rPr>
              <a:t>Insertion sort this list</a:t>
            </a:r>
          </a:p>
        </p:txBody>
      </p:sp>
      <p:graphicFrame>
        <p:nvGraphicFramePr>
          <p:cNvPr id="6" name="Table 5"/>
          <p:cNvGraphicFramePr>
            <a:graphicFrameLocks noGrp="1"/>
          </p:cNvGraphicFramePr>
          <p:nvPr>
            <p:extLst>
              <p:ext uri="{D42A27DB-BD31-4B8C-83A1-F6EECF244321}">
                <p14:modId xmlns:p14="http://schemas.microsoft.com/office/powerpoint/2010/main" val="1636308583"/>
              </p:ext>
            </p:extLst>
          </p:nvPr>
        </p:nvGraphicFramePr>
        <p:xfrm>
          <a:off x="3552060" y="195795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407991384"/>
              </p:ext>
            </p:extLst>
          </p:nvPr>
        </p:nvGraphicFramePr>
        <p:xfrm>
          <a:off x="3563885" y="255495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39913087"/>
              </p:ext>
            </p:extLst>
          </p:nvPr>
        </p:nvGraphicFramePr>
        <p:xfrm>
          <a:off x="3542696" y="494295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296715877"/>
              </p:ext>
            </p:extLst>
          </p:nvPr>
        </p:nvGraphicFramePr>
        <p:xfrm>
          <a:off x="3544838" y="5539947"/>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71927941"/>
              </p:ext>
            </p:extLst>
          </p:nvPr>
        </p:nvGraphicFramePr>
        <p:xfrm>
          <a:off x="3552058" y="374895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058426573"/>
              </p:ext>
            </p:extLst>
          </p:nvPr>
        </p:nvGraphicFramePr>
        <p:xfrm>
          <a:off x="3563885" y="315195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459017960"/>
              </p:ext>
            </p:extLst>
          </p:nvPr>
        </p:nvGraphicFramePr>
        <p:xfrm>
          <a:off x="3542695" y="434595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4" name="Title 1"/>
          <p:cNvSpPr>
            <a:spLocks noGrp="1"/>
          </p:cNvSpPr>
          <p:nvPr>
            <p:ph type="title"/>
          </p:nvPr>
        </p:nvSpPr>
        <p:spPr/>
        <p:txBody>
          <a:bodyPr/>
          <a:lstStyle/>
          <a:p>
            <a:r>
              <a:rPr lang="en-GB" dirty="0" smtClean="0"/>
              <a:t>Insertion Sort</a:t>
            </a:r>
            <a:endParaRPr lang="en-GB" dirty="0"/>
          </a:p>
        </p:txBody>
      </p:sp>
      <p:sp>
        <p:nvSpPr>
          <p:cNvPr id="2" name="Rectangle 1"/>
          <p:cNvSpPr/>
          <p:nvPr/>
        </p:nvSpPr>
        <p:spPr>
          <a:xfrm>
            <a:off x="392181" y="1988145"/>
            <a:ext cx="3030247" cy="307777"/>
          </a:xfrm>
          <a:prstGeom prst="rect">
            <a:avLst/>
          </a:prstGeom>
        </p:spPr>
        <p:txBody>
          <a:bodyPr wrap="square">
            <a:spAutoFit/>
          </a:bodyPr>
          <a:lstStyle/>
          <a:p>
            <a:pPr algn="r"/>
            <a:r>
              <a:rPr lang="en-GB" sz="1400" dirty="0">
                <a:latin typeface="Arial" panose="020B0604020202020204" pitchFamily="34" charset="0"/>
                <a:cs typeface="Arial" panose="020B0604020202020204" pitchFamily="34" charset="0"/>
              </a:rPr>
              <a:t>12 is the sorted list</a:t>
            </a:r>
          </a:p>
        </p:txBody>
      </p:sp>
      <p:sp>
        <p:nvSpPr>
          <p:cNvPr id="3" name="Rectangle 2"/>
          <p:cNvSpPr/>
          <p:nvPr/>
        </p:nvSpPr>
        <p:spPr>
          <a:xfrm>
            <a:off x="461083" y="2581968"/>
            <a:ext cx="2939944" cy="307777"/>
          </a:xfrm>
          <a:prstGeom prst="rect">
            <a:avLst/>
          </a:prstGeom>
        </p:spPr>
        <p:txBody>
          <a:bodyPr wrap="square">
            <a:spAutoFit/>
          </a:bodyPr>
          <a:lstStyle/>
          <a:p>
            <a:pPr algn="r"/>
            <a:r>
              <a:rPr lang="en-GB" sz="1400" dirty="0">
                <a:latin typeface="Arial" panose="020B0604020202020204" pitchFamily="34" charset="0"/>
                <a:cs typeface="Arial" panose="020B0604020202020204" pitchFamily="34" charset="0"/>
              </a:rPr>
              <a:t>Take element 1 of unsorted list</a:t>
            </a:r>
          </a:p>
        </p:txBody>
      </p:sp>
      <p:sp>
        <p:nvSpPr>
          <p:cNvPr id="17" name="Rectangle 16"/>
          <p:cNvSpPr/>
          <p:nvPr/>
        </p:nvSpPr>
        <p:spPr>
          <a:xfrm>
            <a:off x="165161" y="4374629"/>
            <a:ext cx="3284671" cy="307777"/>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Take next element or unordered list</a:t>
            </a:r>
            <a:endParaRPr lang="en-GB" sz="1400" dirty="0">
              <a:latin typeface="Arial" panose="020B0604020202020204" pitchFamily="34" charset="0"/>
              <a:cs typeface="Arial" panose="020B0604020202020204" pitchFamily="34" charset="0"/>
            </a:endParaRPr>
          </a:p>
        </p:txBody>
      </p:sp>
      <p:sp>
        <p:nvSpPr>
          <p:cNvPr id="18" name="Rectangle 17"/>
          <p:cNvSpPr/>
          <p:nvPr/>
        </p:nvSpPr>
        <p:spPr>
          <a:xfrm>
            <a:off x="154820" y="4960218"/>
            <a:ext cx="3295012" cy="307777"/>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Compare to first element in sorted list</a:t>
            </a:r>
            <a:endParaRPr lang="en-GB" sz="1400" dirty="0">
              <a:latin typeface="Arial" panose="020B0604020202020204" pitchFamily="34" charset="0"/>
              <a:cs typeface="Arial" panose="020B0604020202020204" pitchFamily="34" charset="0"/>
            </a:endParaRPr>
          </a:p>
        </p:txBody>
      </p:sp>
      <p:sp>
        <p:nvSpPr>
          <p:cNvPr id="19" name="Rectangle 18"/>
          <p:cNvSpPr/>
          <p:nvPr/>
        </p:nvSpPr>
        <p:spPr>
          <a:xfrm>
            <a:off x="138038" y="3178373"/>
            <a:ext cx="3295012" cy="307777"/>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Compare to first element in sorted list</a:t>
            </a:r>
            <a:endParaRPr lang="en-GB" sz="1400" dirty="0">
              <a:latin typeface="Arial" panose="020B0604020202020204" pitchFamily="34" charset="0"/>
              <a:cs typeface="Arial" panose="020B0604020202020204" pitchFamily="34" charset="0"/>
            </a:endParaRPr>
          </a:p>
        </p:txBody>
      </p:sp>
      <p:sp>
        <p:nvSpPr>
          <p:cNvPr id="20" name="Rectangle 19"/>
          <p:cNvSpPr/>
          <p:nvPr/>
        </p:nvSpPr>
        <p:spPr>
          <a:xfrm>
            <a:off x="-177582" y="5569495"/>
            <a:ext cx="3627414" cy="307777"/>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First element is greater: so put it on left</a:t>
            </a:r>
            <a:endParaRPr lang="en-GB" sz="1400" dirty="0">
              <a:latin typeface="Arial" panose="020B0604020202020204" pitchFamily="34" charset="0"/>
              <a:cs typeface="Arial" panose="020B0604020202020204" pitchFamily="34" charset="0"/>
            </a:endParaRPr>
          </a:p>
        </p:txBody>
      </p:sp>
      <p:sp>
        <p:nvSpPr>
          <p:cNvPr id="21" name="Rectangle 20"/>
          <p:cNvSpPr/>
          <p:nvPr/>
        </p:nvSpPr>
        <p:spPr>
          <a:xfrm>
            <a:off x="178805" y="3769295"/>
            <a:ext cx="3271027" cy="307777"/>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First element is greater: so put it on left</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5179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150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1500"/>
                            </p:stCondLst>
                            <p:childTnLst>
                              <p:par>
                                <p:cTn id="13" presetID="1" presetClass="entr" presetSubtype="0" fill="hold" nodeType="afterEffect">
                                  <p:stCondLst>
                                    <p:cond delay="150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3000"/>
                            </p:stCondLst>
                            <p:childTnLst>
                              <p:par>
                                <p:cTn id="16" presetID="1" presetClass="entr" presetSubtype="0" fill="hold" grpId="0" nodeType="afterEffect">
                                  <p:stCondLst>
                                    <p:cond delay="1500"/>
                                  </p:stCondLst>
                                  <p:childTnLst>
                                    <p:set>
                                      <p:cBhvr>
                                        <p:cTn id="17" dur="1" fill="hold">
                                          <p:stCondLst>
                                            <p:cond delay="0"/>
                                          </p:stCondLst>
                                        </p:cTn>
                                        <p:tgtEl>
                                          <p:spTgt spid="3"/>
                                        </p:tgtEl>
                                        <p:attrNameLst>
                                          <p:attrName>style.visibility</p:attrName>
                                        </p:attrNameLst>
                                      </p:cBhvr>
                                      <p:to>
                                        <p:strVal val="visible"/>
                                      </p:to>
                                    </p:set>
                                  </p:childTnLst>
                                </p:cTn>
                              </p:par>
                            </p:childTnLst>
                          </p:cTn>
                        </p:par>
                        <p:par>
                          <p:cTn id="18" fill="hold">
                            <p:stCondLst>
                              <p:cond delay="4500"/>
                            </p:stCondLst>
                            <p:childTnLst>
                              <p:par>
                                <p:cTn id="19" presetID="1" presetClass="entr" presetSubtype="0" fill="hold" nodeType="afterEffect">
                                  <p:stCondLst>
                                    <p:cond delay="1500"/>
                                  </p:stCondLst>
                                  <p:childTnLst>
                                    <p:set>
                                      <p:cBhvr>
                                        <p:cTn id="20" dur="1" fill="hold">
                                          <p:stCondLst>
                                            <p:cond delay="0"/>
                                          </p:stCondLst>
                                        </p:cTn>
                                        <p:tgtEl>
                                          <p:spTgt spid="7"/>
                                        </p:tgtEl>
                                        <p:attrNameLst>
                                          <p:attrName>style.visibility</p:attrName>
                                        </p:attrNameLst>
                                      </p:cBhvr>
                                      <p:to>
                                        <p:strVal val="visible"/>
                                      </p:to>
                                    </p:set>
                                  </p:childTnLst>
                                </p:cTn>
                              </p:par>
                            </p:childTnLst>
                          </p:cTn>
                        </p:par>
                        <p:par>
                          <p:cTn id="21" fill="hold">
                            <p:stCondLst>
                              <p:cond delay="6000"/>
                            </p:stCondLst>
                            <p:childTnLst>
                              <p:par>
                                <p:cTn id="22" presetID="1" presetClass="entr" presetSubtype="0" fill="hold" grpId="0" nodeType="afterEffect">
                                  <p:stCondLst>
                                    <p:cond delay="1500"/>
                                  </p:stCondLst>
                                  <p:childTnLst>
                                    <p:set>
                                      <p:cBhvr>
                                        <p:cTn id="23" dur="1" fill="hold">
                                          <p:stCondLst>
                                            <p:cond delay="0"/>
                                          </p:stCondLst>
                                        </p:cTn>
                                        <p:tgtEl>
                                          <p:spTgt spid="19"/>
                                        </p:tgtEl>
                                        <p:attrNameLst>
                                          <p:attrName>style.visibility</p:attrName>
                                        </p:attrNameLst>
                                      </p:cBhvr>
                                      <p:to>
                                        <p:strVal val="visible"/>
                                      </p:to>
                                    </p:set>
                                  </p:childTnLst>
                                </p:cTn>
                              </p:par>
                            </p:childTnLst>
                          </p:cTn>
                        </p:par>
                        <p:par>
                          <p:cTn id="24" fill="hold">
                            <p:stCondLst>
                              <p:cond delay="7500"/>
                            </p:stCondLst>
                            <p:childTnLst>
                              <p:par>
                                <p:cTn id="25" presetID="1" presetClass="entr" presetSubtype="0" fill="hold" nodeType="afterEffect">
                                  <p:stCondLst>
                                    <p:cond delay="1500"/>
                                  </p:stCondLst>
                                  <p:childTnLst>
                                    <p:set>
                                      <p:cBhvr>
                                        <p:cTn id="26" dur="1" fill="hold">
                                          <p:stCondLst>
                                            <p:cond delay="0"/>
                                          </p:stCondLst>
                                        </p:cTn>
                                        <p:tgtEl>
                                          <p:spTgt spid="12"/>
                                        </p:tgtEl>
                                        <p:attrNameLst>
                                          <p:attrName>style.visibility</p:attrName>
                                        </p:attrNameLst>
                                      </p:cBhvr>
                                      <p:to>
                                        <p:strVal val="visible"/>
                                      </p:to>
                                    </p:set>
                                  </p:childTnLst>
                                </p:cTn>
                              </p:par>
                            </p:childTnLst>
                          </p:cTn>
                        </p:par>
                        <p:par>
                          <p:cTn id="27" fill="hold">
                            <p:stCondLst>
                              <p:cond delay="9000"/>
                            </p:stCondLst>
                            <p:childTnLst>
                              <p:par>
                                <p:cTn id="28" presetID="1" presetClass="entr" presetSubtype="0" fill="hold" grpId="0" nodeType="afterEffect">
                                  <p:stCondLst>
                                    <p:cond delay="1500"/>
                                  </p:stCondLst>
                                  <p:childTnLst>
                                    <p:set>
                                      <p:cBhvr>
                                        <p:cTn id="29" dur="1" fill="hold">
                                          <p:stCondLst>
                                            <p:cond delay="0"/>
                                          </p:stCondLst>
                                        </p:cTn>
                                        <p:tgtEl>
                                          <p:spTgt spid="21"/>
                                        </p:tgtEl>
                                        <p:attrNameLst>
                                          <p:attrName>style.visibility</p:attrName>
                                        </p:attrNameLst>
                                      </p:cBhvr>
                                      <p:to>
                                        <p:strVal val="visible"/>
                                      </p:to>
                                    </p:set>
                                  </p:childTnLst>
                                </p:cTn>
                              </p:par>
                            </p:childTnLst>
                          </p:cTn>
                        </p:par>
                        <p:par>
                          <p:cTn id="30" fill="hold">
                            <p:stCondLst>
                              <p:cond delay="10500"/>
                            </p:stCondLst>
                            <p:childTnLst>
                              <p:par>
                                <p:cTn id="31" presetID="1" presetClass="entr" presetSubtype="0" fill="hold" nodeType="afterEffect">
                                  <p:stCondLst>
                                    <p:cond delay="1500"/>
                                  </p:stCondLst>
                                  <p:childTnLst>
                                    <p:set>
                                      <p:cBhvr>
                                        <p:cTn id="32" dur="1" fill="hold">
                                          <p:stCondLst>
                                            <p:cond delay="0"/>
                                          </p:stCondLst>
                                        </p:cTn>
                                        <p:tgtEl>
                                          <p:spTgt spid="11"/>
                                        </p:tgtEl>
                                        <p:attrNameLst>
                                          <p:attrName>style.visibility</p:attrName>
                                        </p:attrNameLst>
                                      </p:cBhvr>
                                      <p:to>
                                        <p:strVal val="visible"/>
                                      </p:to>
                                    </p:set>
                                  </p:childTnLst>
                                </p:cTn>
                              </p:par>
                            </p:childTnLst>
                          </p:cTn>
                        </p:par>
                        <p:par>
                          <p:cTn id="33" fill="hold">
                            <p:stCondLst>
                              <p:cond delay="12000"/>
                            </p:stCondLst>
                            <p:childTnLst>
                              <p:par>
                                <p:cTn id="34" presetID="1" presetClass="entr" presetSubtype="0" fill="hold" grpId="0" nodeType="afterEffect">
                                  <p:stCondLst>
                                    <p:cond delay="1500"/>
                                  </p:stCondLst>
                                  <p:childTnLst>
                                    <p:set>
                                      <p:cBhvr>
                                        <p:cTn id="35" dur="1" fill="hold">
                                          <p:stCondLst>
                                            <p:cond delay="0"/>
                                          </p:stCondLst>
                                        </p:cTn>
                                        <p:tgtEl>
                                          <p:spTgt spid="17"/>
                                        </p:tgtEl>
                                        <p:attrNameLst>
                                          <p:attrName>style.visibility</p:attrName>
                                        </p:attrNameLst>
                                      </p:cBhvr>
                                      <p:to>
                                        <p:strVal val="visible"/>
                                      </p:to>
                                    </p:set>
                                  </p:childTnLst>
                                </p:cTn>
                              </p:par>
                            </p:childTnLst>
                          </p:cTn>
                        </p:par>
                        <p:par>
                          <p:cTn id="36" fill="hold">
                            <p:stCondLst>
                              <p:cond delay="13500"/>
                            </p:stCondLst>
                            <p:childTnLst>
                              <p:par>
                                <p:cTn id="37" presetID="1" presetClass="entr" presetSubtype="0" fill="hold" nodeType="afterEffect">
                                  <p:stCondLst>
                                    <p:cond delay="1500"/>
                                  </p:stCondLst>
                                  <p:childTnLst>
                                    <p:set>
                                      <p:cBhvr>
                                        <p:cTn id="38" dur="1" fill="hold">
                                          <p:stCondLst>
                                            <p:cond delay="0"/>
                                          </p:stCondLst>
                                        </p:cTn>
                                        <p:tgtEl>
                                          <p:spTgt spid="13"/>
                                        </p:tgtEl>
                                        <p:attrNameLst>
                                          <p:attrName>style.visibility</p:attrName>
                                        </p:attrNameLst>
                                      </p:cBhvr>
                                      <p:to>
                                        <p:strVal val="visible"/>
                                      </p:to>
                                    </p:set>
                                  </p:childTnLst>
                                </p:cTn>
                              </p:par>
                            </p:childTnLst>
                          </p:cTn>
                        </p:par>
                        <p:par>
                          <p:cTn id="39" fill="hold">
                            <p:stCondLst>
                              <p:cond delay="15000"/>
                            </p:stCondLst>
                            <p:childTnLst>
                              <p:par>
                                <p:cTn id="40" presetID="1" presetClass="entr" presetSubtype="0" fill="hold" grpId="0" nodeType="afterEffect">
                                  <p:stCondLst>
                                    <p:cond delay="1500"/>
                                  </p:stCondLst>
                                  <p:childTnLst>
                                    <p:set>
                                      <p:cBhvr>
                                        <p:cTn id="41" dur="1" fill="hold">
                                          <p:stCondLst>
                                            <p:cond delay="0"/>
                                          </p:stCondLst>
                                        </p:cTn>
                                        <p:tgtEl>
                                          <p:spTgt spid="18"/>
                                        </p:tgtEl>
                                        <p:attrNameLst>
                                          <p:attrName>style.visibility</p:attrName>
                                        </p:attrNameLst>
                                      </p:cBhvr>
                                      <p:to>
                                        <p:strVal val="visible"/>
                                      </p:to>
                                    </p:set>
                                  </p:childTnLst>
                                </p:cTn>
                              </p:par>
                            </p:childTnLst>
                          </p:cTn>
                        </p:par>
                        <p:par>
                          <p:cTn id="42" fill="hold">
                            <p:stCondLst>
                              <p:cond delay="16500"/>
                            </p:stCondLst>
                            <p:childTnLst>
                              <p:par>
                                <p:cTn id="43" presetID="1" presetClass="entr" presetSubtype="0" fill="hold" nodeType="afterEffect">
                                  <p:stCondLst>
                                    <p:cond delay="1500"/>
                                  </p:stCondLst>
                                  <p:childTnLst>
                                    <p:set>
                                      <p:cBhvr>
                                        <p:cTn id="44" dur="1" fill="hold">
                                          <p:stCondLst>
                                            <p:cond delay="0"/>
                                          </p:stCondLst>
                                        </p:cTn>
                                        <p:tgtEl>
                                          <p:spTgt spid="9"/>
                                        </p:tgtEl>
                                        <p:attrNameLst>
                                          <p:attrName>style.visibility</p:attrName>
                                        </p:attrNameLst>
                                      </p:cBhvr>
                                      <p:to>
                                        <p:strVal val="visible"/>
                                      </p:to>
                                    </p:set>
                                  </p:childTnLst>
                                </p:cTn>
                              </p:par>
                            </p:childTnLst>
                          </p:cTn>
                        </p:par>
                        <p:par>
                          <p:cTn id="45" fill="hold">
                            <p:stCondLst>
                              <p:cond delay="18000"/>
                            </p:stCondLst>
                            <p:childTnLst>
                              <p:par>
                                <p:cTn id="46" presetID="1" presetClass="entr" presetSubtype="0" fill="hold" grpId="0" nodeType="afterEffect">
                                  <p:stCondLst>
                                    <p:cond delay="1500"/>
                                  </p:stCondLst>
                                  <p:childTnLst>
                                    <p:set>
                                      <p:cBhvr>
                                        <p:cTn id="47" dur="1" fill="hold">
                                          <p:stCondLst>
                                            <p:cond delay="0"/>
                                          </p:stCondLst>
                                        </p:cTn>
                                        <p:tgtEl>
                                          <p:spTgt spid="20"/>
                                        </p:tgtEl>
                                        <p:attrNameLst>
                                          <p:attrName>style.visibility</p:attrName>
                                        </p:attrNameLst>
                                      </p:cBhvr>
                                      <p:to>
                                        <p:strVal val="visible"/>
                                      </p:to>
                                    </p:set>
                                  </p:childTnLst>
                                </p:cTn>
                              </p:par>
                            </p:childTnLst>
                          </p:cTn>
                        </p:par>
                        <p:par>
                          <p:cTn id="48" fill="hold">
                            <p:stCondLst>
                              <p:cond delay="19500"/>
                            </p:stCondLst>
                            <p:childTnLst>
                              <p:par>
                                <p:cTn id="49" presetID="1" presetClass="entr" presetSubtype="0" fill="hold" nodeType="afterEffect">
                                  <p:stCondLst>
                                    <p:cond delay="1500"/>
                                  </p:stCondLst>
                                  <p:childTnLst>
                                    <p:set>
                                      <p:cBhvr>
                                        <p:cTn id="5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3"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28966408"/>
              </p:ext>
            </p:extLst>
          </p:nvPr>
        </p:nvGraphicFramePr>
        <p:xfrm>
          <a:off x="3564000" y="13608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963691178"/>
              </p:ext>
            </p:extLst>
          </p:nvPr>
        </p:nvGraphicFramePr>
        <p:xfrm>
          <a:off x="3564000" y="24057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68129840"/>
              </p:ext>
            </p:extLst>
          </p:nvPr>
        </p:nvGraphicFramePr>
        <p:xfrm>
          <a:off x="3564000" y="34506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452337674"/>
              </p:ext>
            </p:extLst>
          </p:nvPr>
        </p:nvGraphicFramePr>
        <p:xfrm>
          <a:off x="3564000" y="44955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919063887"/>
              </p:ext>
            </p:extLst>
          </p:nvPr>
        </p:nvGraphicFramePr>
        <p:xfrm>
          <a:off x="3564000" y="55404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Title 1"/>
          <p:cNvSpPr>
            <a:spLocks noGrp="1"/>
          </p:cNvSpPr>
          <p:nvPr>
            <p:ph type="title"/>
          </p:nvPr>
        </p:nvSpPr>
        <p:spPr/>
        <p:txBody>
          <a:bodyPr/>
          <a:lstStyle/>
          <a:p>
            <a:r>
              <a:rPr lang="en-GB" dirty="0" smtClean="0"/>
              <a:t>Insertion Sort</a:t>
            </a:r>
            <a:endParaRPr lang="en-GB" dirty="0"/>
          </a:p>
        </p:txBody>
      </p:sp>
      <p:sp>
        <p:nvSpPr>
          <p:cNvPr id="12" name="Rectangle 11"/>
          <p:cNvSpPr/>
          <p:nvPr/>
        </p:nvSpPr>
        <p:spPr>
          <a:xfrm>
            <a:off x="55316" y="2420888"/>
            <a:ext cx="3401026" cy="307777"/>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Compare to first element in sorted list</a:t>
            </a:r>
            <a:endParaRPr lang="en-GB" sz="1400" dirty="0">
              <a:latin typeface="Arial" panose="020B0604020202020204" pitchFamily="34" charset="0"/>
              <a:cs typeface="Arial" panose="020B0604020202020204" pitchFamily="34" charset="0"/>
            </a:endParaRPr>
          </a:p>
        </p:txBody>
      </p:sp>
      <p:sp>
        <p:nvSpPr>
          <p:cNvPr id="13" name="Rectangle 12"/>
          <p:cNvSpPr/>
          <p:nvPr/>
        </p:nvSpPr>
        <p:spPr>
          <a:xfrm>
            <a:off x="80865" y="3356992"/>
            <a:ext cx="3376269" cy="523220"/>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First element is smaller: so move to next element in ordered list</a:t>
            </a:r>
            <a:endParaRPr lang="en-GB" sz="1400" dirty="0">
              <a:latin typeface="Arial" panose="020B0604020202020204" pitchFamily="34" charset="0"/>
              <a:cs typeface="Arial" panose="020B0604020202020204" pitchFamily="34" charset="0"/>
            </a:endParaRPr>
          </a:p>
        </p:txBody>
      </p:sp>
      <p:sp>
        <p:nvSpPr>
          <p:cNvPr id="14" name="Rectangle 13"/>
          <p:cNvSpPr/>
          <p:nvPr/>
        </p:nvSpPr>
        <p:spPr>
          <a:xfrm>
            <a:off x="80865" y="4417948"/>
            <a:ext cx="3376269" cy="523220"/>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First element is smaller: so move to next element in ordered list</a:t>
            </a:r>
            <a:endParaRPr lang="en-GB" sz="1400" dirty="0">
              <a:latin typeface="Arial" panose="020B0604020202020204" pitchFamily="34" charset="0"/>
              <a:cs typeface="Arial" panose="020B0604020202020204" pitchFamily="34" charset="0"/>
            </a:endParaRPr>
          </a:p>
        </p:txBody>
      </p:sp>
      <p:sp>
        <p:nvSpPr>
          <p:cNvPr id="15" name="Rectangle 14"/>
          <p:cNvSpPr/>
          <p:nvPr/>
        </p:nvSpPr>
        <p:spPr>
          <a:xfrm>
            <a:off x="80865" y="5445224"/>
            <a:ext cx="3376269" cy="523220"/>
          </a:xfrm>
          <a:prstGeom prst="rect">
            <a:avLst/>
          </a:prstGeom>
        </p:spPr>
        <p:txBody>
          <a:bodyPr wrap="square">
            <a:spAutoFit/>
          </a:bodyPr>
          <a:lstStyle/>
          <a:p>
            <a:pPr algn="r"/>
            <a:r>
              <a:rPr lang="en-GB" sz="1400" dirty="0" smtClean="0">
                <a:latin typeface="Arial" panose="020B0604020202020204" pitchFamily="34" charset="0"/>
                <a:cs typeface="Arial" panose="020B0604020202020204" pitchFamily="34" charset="0"/>
              </a:rPr>
              <a:t>No more elements left, so insert at the end of the ordered list</a:t>
            </a:r>
            <a:endParaRPr lang="en-GB" sz="1400" dirty="0">
              <a:latin typeface="Arial" panose="020B0604020202020204" pitchFamily="34" charset="0"/>
              <a:cs typeface="Arial" panose="020B0604020202020204" pitchFamily="34" charset="0"/>
            </a:endParaRPr>
          </a:p>
        </p:txBody>
      </p:sp>
      <p:sp>
        <p:nvSpPr>
          <p:cNvPr id="16" name="TextBox 15"/>
          <p:cNvSpPr txBox="1"/>
          <p:nvPr/>
        </p:nvSpPr>
        <p:spPr>
          <a:xfrm>
            <a:off x="359998" y="1393031"/>
            <a:ext cx="3096344" cy="307777"/>
          </a:xfrm>
          <a:prstGeom prst="rect">
            <a:avLst/>
          </a:prstGeom>
          <a:noFill/>
        </p:spPr>
        <p:txBody>
          <a:bodyPr wrap="square" rtlCol="0">
            <a:spAutoFit/>
          </a:bodyPr>
          <a:lstStyle/>
          <a:p>
            <a:pPr algn="r"/>
            <a:r>
              <a:rPr lang="en-GB" sz="1400" dirty="0" smtClean="0">
                <a:latin typeface="Arial" panose="020B0604020202020204" pitchFamily="34" charset="0"/>
                <a:cs typeface="Arial" panose="020B0604020202020204" pitchFamily="34" charset="0"/>
              </a:rPr>
              <a:t>Take element 1 of unsorted list</a:t>
            </a:r>
          </a:p>
        </p:txBody>
      </p:sp>
    </p:spTree>
    <p:extLst>
      <p:ext uri="{BB962C8B-B14F-4D97-AF65-F5344CB8AC3E}">
        <p14:creationId xmlns:p14="http://schemas.microsoft.com/office/powerpoint/2010/main" val="794186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2000"/>
                                  </p:stCondLst>
                                  <p:childTnLst>
                                    <p:set>
                                      <p:cBhvr>
                                        <p:cTn id="11" dur="1" fill="hold">
                                          <p:stCondLst>
                                            <p:cond delay="0"/>
                                          </p:stCondLst>
                                        </p:cTn>
                                        <p:tgtEl>
                                          <p:spTgt spid="12"/>
                                        </p:tgtEl>
                                        <p:attrNameLst>
                                          <p:attrName>style.visibility</p:attrName>
                                        </p:attrNameLst>
                                      </p:cBhvr>
                                      <p:to>
                                        <p:strVal val="visible"/>
                                      </p:to>
                                    </p:set>
                                  </p:childTnLst>
                                </p:cTn>
                              </p:par>
                            </p:childTnLst>
                          </p:cTn>
                        </p:par>
                        <p:par>
                          <p:cTn id="12" fill="hold">
                            <p:stCondLst>
                              <p:cond delay="2000"/>
                            </p:stCondLst>
                            <p:childTnLst>
                              <p:par>
                                <p:cTn id="13" presetID="1" presetClass="entr" presetSubtype="0" fill="hold" nodeType="afterEffect">
                                  <p:stCondLst>
                                    <p:cond delay="150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3500"/>
                            </p:stCondLst>
                            <p:childTnLst>
                              <p:par>
                                <p:cTn id="16" presetID="1" presetClass="entr" presetSubtype="0" fill="hold" grpId="0" nodeType="afterEffect">
                                  <p:stCondLst>
                                    <p:cond delay="1500"/>
                                  </p:stCondLst>
                                  <p:childTnLst>
                                    <p:set>
                                      <p:cBhvr>
                                        <p:cTn id="17" dur="1" fill="hold">
                                          <p:stCondLst>
                                            <p:cond delay="0"/>
                                          </p:stCondLst>
                                        </p:cTn>
                                        <p:tgtEl>
                                          <p:spTgt spid="13"/>
                                        </p:tgtEl>
                                        <p:attrNameLst>
                                          <p:attrName>style.visibility</p:attrName>
                                        </p:attrNameLst>
                                      </p:cBhvr>
                                      <p:to>
                                        <p:strVal val="visible"/>
                                      </p:to>
                                    </p:set>
                                  </p:childTnLst>
                                </p:cTn>
                              </p:par>
                            </p:childTnLst>
                          </p:cTn>
                        </p:par>
                        <p:par>
                          <p:cTn id="18" fill="hold">
                            <p:stCondLst>
                              <p:cond delay="5000"/>
                            </p:stCondLst>
                            <p:childTnLst>
                              <p:par>
                                <p:cTn id="19" presetID="1" presetClass="entr" presetSubtype="0" fill="hold" nodeType="afterEffect">
                                  <p:stCondLst>
                                    <p:cond delay="1500"/>
                                  </p:stCondLst>
                                  <p:childTnLst>
                                    <p:set>
                                      <p:cBhvr>
                                        <p:cTn id="20" dur="1" fill="hold">
                                          <p:stCondLst>
                                            <p:cond delay="0"/>
                                          </p:stCondLst>
                                        </p:cTn>
                                        <p:tgtEl>
                                          <p:spTgt spid="7"/>
                                        </p:tgtEl>
                                        <p:attrNameLst>
                                          <p:attrName>style.visibility</p:attrName>
                                        </p:attrNameLst>
                                      </p:cBhvr>
                                      <p:to>
                                        <p:strVal val="visible"/>
                                      </p:to>
                                    </p:set>
                                  </p:childTnLst>
                                </p:cTn>
                              </p:par>
                            </p:childTnLst>
                          </p:cTn>
                        </p:par>
                        <p:par>
                          <p:cTn id="21" fill="hold">
                            <p:stCondLst>
                              <p:cond delay="6500"/>
                            </p:stCondLst>
                            <p:childTnLst>
                              <p:par>
                                <p:cTn id="22" presetID="1" presetClass="entr" presetSubtype="0" fill="hold" grpId="0" nodeType="afterEffect">
                                  <p:stCondLst>
                                    <p:cond delay="1500"/>
                                  </p:stCondLst>
                                  <p:childTnLst>
                                    <p:set>
                                      <p:cBhvr>
                                        <p:cTn id="23" dur="1" fill="hold">
                                          <p:stCondLst>
                                            <p:cond delay="0"/>
                                          </p:stCondLst>
                                        </p:cTn>
                                        <p:tgtEl>
                                          <p:spTgt spid="14"/>
                                        </p:tgtEl>
                                        <p:attrNameLst>
                                          <p:attrName>style.visibility</p:attrName>
                                        </p:attrNameLst>
                                      </p:cBhvr>
                                      <p:to>
                                        <p:strVal val="visible"/>
                                      </p:to>
                                    </p:set>
                                  </p:childTnLst>
                                </p:cTn>
                              </p:par>
                            </p:childTnLst>
                          </p:cTn>
                        </p:par>
                        <p:par>
                          <p:cTn id="24" fill="hold">
                            <p:stCondLst>
                              <p:cond delay="8000"/>
                            </p:stCondLst>
                            <p:childTnLst>
                              <p:par>
                                <p:cTn id="25" presetID="1" presetClass="entr" presetSubtype="0" fill="hold" nodeType="afterEffect">
                                  <p:stCondLst>
                                    <p:cond delay="1500"/>
                                  </p:stCondLst>
                                  <p:childTnLst>
                                    <p:set>
                                      <p:cBhvr>
                                        <p:cTn id="26" dur="1" fill="hold">
                                          <p:stCondLst>
                                            <p:cond delay="0"/>
                                          </p:stCondLst>
                                        </p:cTn>
                                        <p:tgtEl>
                                          <p:spTgt spid="8"/>
                                        </p:tgtEl>
                                        <p:attrNameLst>
                                          <p:attrName>style.visibility</p:attrName>
                                        </p:attrNameLst>
                                      </p:cBhvr>
                                      <p:to>
                                        <p:strVal val="visible"/>
                                      </p:to>
                                    </p:set>
                                  </p:childTnLst>
                                </p:cTn>
                              </p:par>
                            </p:childTnLst>
                          </p:cTn>
                        </p:par>
                        <p:par>
                          <p:cTn id="27" fill="hold">
                            <p:stCondLst>
                              <p:cond delay="9500"/>
                            </p:stCondLst>
                            <p:childTnLst>
                              <p:par>
                                <p:cTn id="28" presetID="1" presetClass="entr" presetSubtype="0" fill="hold" grpId="0" nodeType="afterEffect">
                                  <p:stCondLst>
                                    <p:cond delay="1500"/>
                                  </p:stCondLst>
                                  <p:childTnLst>
                                    <p:set>
                                      <p:cBhvr>
                                        <p:cTn id="29" dur="1" fill="hold">
                                          <p:stCondLst>
                                            <p:cond delay="0"/>
                                          </p:stCondLst>
                                        </p:cTn>
                                        <p:tgtEl>
                                          <p:spTgt spid="15"/>
                                        </p:tgtEl>
                                        <p:attrNameLst>
                                          <p:attrName>style.visibility</p:attrName>
                                        </p:attrNameLst>
                                      </p:cBhvr>
                                      <p:to>
                                        <p:strVal val="visible"/>
                                      </p:to>
                                    </p:set>
                                  </p:childTnLst>
                                </p:cTn>
                              </p:par>
                            </p:childTnLst>
                          </p:cTn>
                        </p:par>
                        <p:par>
                          <p:cTn id="30" fill="hold">
                            <p:stCondLst>
                              <p:cond delay="11000"/>
                            </p:stCondLst>
                            <p:childTnLst>
                              <p:par>
                                <p:cTn id="31" presetID="1" presetClass="entr" presetSubtype="0" fill="hold" nodeType="afterEffect">
                                  <p:stCondLst>
                                    <p:cond delay="150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813280600"/>
              </p:ext>
            </p:extLst>
          </p:nvPr>
        </p:nvGraphicFramePr>
        <p:xfrm>
          <a:off x="3564000" y="13608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05886739"/>
              </p:ext>
            </p:extLst>
          </p:nvPr>
        </p:nvGraphicFramePr>
        <p:xfrm>
          <a:off x="3564000" y="1957886"/>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49005246"/>
              </p:ext>
            </p:extLst>
          </p:nvPr>
        </p:nvGraphicFramePr>
        <p:xfrm>
          <a:off x="3564000" y="2554972"/>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76706391"/>
              </p:ext>
            </p:extLst>
          </p:nvPr>
        </p:nvGraphicFramePr>
        <p:xfrm>
          <a:off x="3564000" y="3152058"/>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243276834"/>
              </p:ext>
            </p:extLst>
          </p:nvPr>
        </p:nvGraphicFramePr>
        <p:xfrm>
          <a:off x="3564000" y="3749144"/>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06226252"/>
              </p:ext>
            </p:extLst>
          </p:nvPr>
        </p:nvGraphicFramePr>
        <p:xfrm>
          <a:off x="3564000" y="434623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CCFDB"/>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471378552"/>
              </p:ext>
            </p:extLst>
          </p:nvPr>
        </p:nvGraphicFramePr>
        <p:xfrm>
          <a:off x="3564000" y="4943316"/>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CCFDB"/>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963034067"/>
              </p:ext>
            </p:extLst>
          </p:nvPr>
        </p:nvGraphicFramePr>
        <p:xfrm>
          <a:off x="3564000" y="5540400"/>
          <a:ext cx="5256587" cy="365760"/>
        </p:xfrm>
        <a:graphic>
          <a:graphicData uri="http://schemas.openxmlformats.org/drawingml/2006/table">
            <a:tbl>
              <a:tblPr firstRow="1" bandRow="1">
                <a:tableStyleId>{2D5ABB26-0587-4C30-8999-92F81FD0307C}</a:tableStyleId>
              </a:tblPr>
              <a:tblGrid>
                <a:gridCol w="750941"/>
                <a:gridCol w="750941"/>
                <a:gridCol w="750941"/>
                <a:gridCol w="750941"/>
                <a:gridCol w="750941"/>
                <a:gridCol w="750941"/>
                <a:gridCol w="750941"/>
              </a:tblGrid>
              <a:tr h="360040">
                <a:tc>
                  <a:txBody>
                    <a:bodyPr/>
                    <a:lstStyle/>
                    <a:p>
                      <a:pPr algn="ctr"/>
                      <a:r>
                        <a:rPr lang="en-GB" dirty="0" smtClean="0"/>
                        <a:t>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t>3</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t>7</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t>9</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t>12</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t>15</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solidFill>
                  </a:tcPr>
                </a:tc>
                <a:tc>
                  <a:txBody>
                    <a:bodyPr/>
                    <a:lstStyle/>
                    <a:p>
                      <a:pPr algn="ctr"/>
                      <a:r>
                        <a:rPr lang="en-GB" dirty="0" smtClean="0"/>
                        <a:t>15</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Title 1"/>
          <p:cNvSpPr>
            <a:spLocks noGrp="1"/>
          </p:cNvSpPr>
          <p:nvPr>
            <p:ph type="title"/>
          </p:nvPr>
        </p:nvSpPr>
        <p:spPr/>
        <p:txBody>
          <a:bodyPr/>
          <a:lstStyle/>
          <a:p>
            <a:r>
              <a:rPr lang="en-GB" dirty="0" smtClean="0"/>
              <a:t>Insertion Sort</a:t>
            </a:r>
            <a:endParaRPr lang="en-GB" dirty="0"/>
          </a:p>
        </p:txBody>
      </p:sp>
      <p:sp>
        <p:nvSpPr>
          <p:cNvPr id="2" name="TextBox 1"/>
          <p:cNvSpPr txBox="1"/>
          <p:nvPr/>
        </p:nvSpPr>
        <p:spPr>
          <a:xfrm>
            <a:off x="197074" y="1335087"/>
            <a:ext cx="3006773" cy="1200329"/>
          </a:xfrm>
          <a:prstGeom prst="rect">
            <a:avLst/>
          </a:prstGeom>
          <a:noFill/>
        </p:spPr>
        <p:txBody>
          <a:bodyPr wrap="square" rtlCol="0">
            <a:spAutoFit/>
          </a:bodyPr>
          <a:lstStyle/>
          <a:p>
            <a:r>
              <a:rPr lang="en-GB" sz="2400" dirty="0" smtClean="0">
                <a:latin typeface="Arial" panose="020B0604020202020204" pitchFamily="34" charset="0"/>
                <a:cs typeface="Arial" panose="020B0604020202020204" pitchFamily="34" charset="0"/>
              </a:rPr>
              <a:t>Can you talk through the next steps in groups?</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2480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2000"/>
                                  </p:stCondLst>
                                  <p:childTnLst>
                                    <p:set>
                                      <p:cBhvr>
                                        <p:cTn id="11" dur="1" fill="hold">
                                          <p:stCondLst>
                                            <p:cond delay="0"/>
                                          </p:stCondLst>
                                        </p:cTn>
                                        <p:tgtEl>
                                          <p:spTgt spid="6"/>
                                        </p:tgtEl>
                                        <p:attrNameLst>
                                          <p:attrName>style.visibility</p:attrName>
                                        </p:attrNameLst>
                                      </p:cBhvr>
                                      <p:to>
                                        <p:strVal val="visible"/>
                                      </p:to>
                                    </p:set>
                                  </p:childTnLst>
                                </p:cTn>
                              </p:par>
                            </p:childTnLst>
                          </p:cTn>
                        </p:par>
                        <p:par>
                          <p:cTn id="12" fill="hold">
                            <p:stCondLst>
                              <p:cond delay="2000"/>
                            </p:stCondLst>
                            <p:childTnLst>
                              <p:par>
                                <p:cTn id="13" presetID="1" presetClass="entr" presetSubtype="0" fill="hold" nodeType="afterEffect">
                                  <p:stCondLst>
                                    <p:cond delay="1500"/>
                                  </p:stCondLst>
                                  <p:childTnLst>
                                    <p:set>
                                      <p:cBhvr>
                                        <p:cTn id="14" dur="1" fill="hold">
                                          <p:stCondLst>
                                            <p:cond delay="0"/>
                                          </p:stCondLst>
                                        </p:cTn>
                                        <p:tgtEl>
                                          <p:spTgt spid="7"/>
                                        </p:tgtEl>
                                        <p:attrNameLst>
                                          <p:attrName>style.visibility</p:attrName>
                                        </p:attrNameLst>
                                      </p:cBhvr>
                                      <p:to>
                                        <p:strVal val="visible"/>
                                      </p:to>
                                    </p:set>
                                  </p:childTnLst>
                                </p:cTn>
                              </p:par>
                            </p:childTnLst>
                          </p:cTn>
                        </p:par>
                        <p:par>
                          <p:cTn id="15" fill="hold">
                            <p:stCondLst>
                              <p:cond delay="3500"/>
                            </p:stCondLst>
                            <p:childTnLst>
                              <p:par>
                                <p:cTn id="16" presetID="1" presetClass="entr" presetSubtype="0" fill="hold" nodeType="afterEffect">
                                  <p:stCondLst>
                                    <p:cond delay="1500"/>
                                  </p:stCondLst>
                                  <p:childTnLst>
                                    <p:set>
                                      <p:cBhvr>
                                        <p:cTn id="17" dur="1" fill="hold">
                                          <p:stCondLst>
                                            <p:cond delay="0"/>
                                          </p:stCondLst>
                                        </p:cTn>
                                        <p:tgtEl>
                                          <p:spTgt spid="8"/>
                                        </p:tgtEl>
                                        <p:attrNameLst>
                                          <p:attrName>style.visibility</p:attrName>
                                        </p:attrNameLst>
                                      </p:cBhvr>
                                      <p:to>
                                        <p:strVal val="visible"/>
                                      </p:to>
                                    </p:set>
                                  </p:childTnLst>
                                </p:cTn>
                              </p:par>
                            </p:childTnLst>
                          </p:cTn>
                        </p:par>
                        <p:par>
                          <p:cTn id="18" fill="hold">
                            <p:stCondLst>
                              <p:cond delay="5000"/>
                            </p:stCondLst>
                            <p:childTnLst>
                              <p:par>
                                <p:cTn id="19" presetID="1" presetClass="entr" presetSubtype="0" fill="hold" nodeType="afterEffect">
                                  <p:stCondLst>
                                    <p:cond delay="1500"/>
                                  </p:stCondLst>
                                  <p:childTnLst>
                                    <p:set>
                                      <p:cBhvr>
                                        <p:cTn id="20" dur="1" fill="hold">
                                          <p:stCondLst>
                                            <p:cond delay="0"/>
                                          </p:stCondLst>
                                        </p:cTn>
                                        <p:tgtEl>
                                          <p:spTgt spid="9"/>
                                        </p:tgtEl>
                                        <p:attrNameLst>
                                          <p:attrName>style.visibility</p:attrName>
                                        </p:attrNameLst>
                                      </p:cBhvr>
                                      <p:to>
                                        <p:strVal val="visible"/>
                                      </p:to>
                                    </p:set>
                                  </p:childTnLst>
                                </p:cTn>
                              </p:par>
                            </p:childTnLst>
                          </p:cTn>
                        </p:par>
                        <p:par>
                          <p:cTn id="21" fill="hold">
                            <p:stCondLst>
                              <p:cond delay="6500"/>
                            </p:stCondLst>
                            <p:childTnLst>
                              <p:par>
                                <p:cTn id="22" presetID="1" presetClass="entr" presetSubtype="0" fill="hold" nodeType="afterEffect">
                                  <p:stCondLst>
                                    <p:cond delay="1500"/>
                                  </p:stCondLst>
                                  <p:childTnLst>
                                    <p:set>
                                      <p:cBhvr>
                                        <p:cTn id="23" dur="1" fill="hold">
                                          <p:stCondLst>
                                            <p:cond delay="0"/>
                                          </p:stCondLst>
                                        </p:cTn>
                                        <p:tgtEl>
                                          <p:spTgt spid="10"/>
                                        </p:tgtEl>
                                        <p:attrNameLst>
                                          <p:attrName>style.visibility</p:attrName>
                                        </p:attrNameLst>
                                      </p:cBhvr>
                                      <p:to>
                                        <p:strVal val="visible"/>
                                      </p:to>
                                    </p:set>
                                  </p:childTnLst>
                                </p:cTn>
                              </p:par>
                            </p:childTnLst>
                          </p:cTn>
                        </p:par>
                        <p:par>
                          <p:cTn id="24" fill="hold">
                            <p:stCondLst>
                              <p:cond delay="8000"/>
                            </p:stCondLst>
                            <p:childTnLst>
                              <p:par>
                                <p:cTn id="25" presetID="1" presetClass="entr" presetSubtype="0" fill="hold" nodeType="afterEffect">
                                  <p:stCondLst>
                                    <p:cond delay="1500"/>
                                  </p:stCondLst>
                                  <p:childTnLst>
                                    <p:set>
                                      <p:cBhvr>
                                        <p:cTn id="26" dur="1" fill="hold">
                                          <p:stCondLst>
                                            <p:cond delay="0"/>
                                          </p:stCondLst>
                                        </p:cTn>
                                        <p:tgtEl>
                                          <p:spTgt spid="11"/>
                                        </p:tgtEl>
                                        <p:attrNameLst>
                                          <p:attrName>style.visibility</p:attrName>
                                        </p:attrNameLst>
                                      </p:cBhvr>
                                      <p:to>
                                        <p:strVal val="visible"/>
                                      </p:to>
                                    </p:set>
                                  </p:childTnLst>
                                </p:cTn>
                              </p:par>
                            </p:childTnLst>
                          </p:cTn>
                        </p:par>
                        <p:par>
                          <p:cTn id="27" fill="hold">
                            <p:stCondLst>
                              <p:cond delay="9500"/>
                            </p:stCondLst>
                            <p:childTnLst>
                              <p:par>
                                <p:cTn id="28" presetID="1" presetClass="entr" presetSubtype="0" fill="hold" nodeType="afterEffect">
                                  <p:stCondLst>
                                    <p:cond delay="150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467</TotalTime>
  <Words>1150</Words>
  <Application>Microsoft Office PowerPoint</Application>
  <PresentationFormat>On-screen Show (4:3)</PresentationFormat>
  <Paragraphs>541</Paragraphs>
  <Slides>19</Slides>
  <Notes>0</Notes>
  <HiddenSlides>0</HiddenSlides>
  <MMClips>0</MMClips>
  <ScaleCrop>false</ScaleCrop>
  <HeadingPairs>
    <vt:vector size="4" baseType="variant">
      <vt:variant>
        <vt:lpstr>Theme</vt:lpstr>
      </vt:variant>
      <vt:variant>
        <vt:i4>3</vt:i4>
      </vt:variant>
      <vt:variant>
        <vt:lpstr>Slide Titles</vt:lpstr>
      </vt:variant>
      <vt:variant>
        <vt:i4>19</vt:i4>
      </vt:variant>
    </vt:vector>
  </HeadingPairs>
  <TitlesOfParts>
    <vt:vector size="22" baseType="lpstr">
      <vt:lpstr>1_Custom Design</vt:lpstr>
      <vt:lpstr>Custom Design</vt:lpstr>
      <vt:lpstr>2_Custom Design</vt:lpstr>
      <vt:lpstr>Unit 2.1 – Algorithms  Lesson 5 – Insertion Sort</vt:lpstr>
      <vt:lpstr>Big Picture</vt:lpstr>
      <vt:lpstr>Learning Objectives</vt:lpstr>
      <vt:lpstr>Engagement Activity</vt:lpstr>
      <vt:lpstr>Key Words</vt:lpstr>
      <vt:lpstr>Insertion Sort</vt:lpstr>
      <vt:lpstr>Insertion Sort</vt:lpstr>
      <vt:lpstr>Insertion Sort</vt:lpstr>
      <vt:lpstr>Insertion Sort</vt:lpstr>
      <vt:lpstr>PowerPoint Presentation</vt:lpstr>
      <vt:lpstr>Activity 1</vt:lpstr>
      <vt:lpstr>Activity 2</vt:lpstr>
      <vt:lpstr>Activity 2 - Answer</vt:lpstr>
      <vt:lpstr>Activity 2 - Answer</vt:lpstr>
      <vt:lpstr>Activity 2 - Answer</vt:lpstr>
      <vt:lpstr>Activity 2 - Answer</vt:lpstr>
      <vt:lpstr>Activity 3</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 Algorithms - Insertion Sort</dc:title>
  <dc:creator>OCR</dc:creator>
  <cp:keywords>GCSE, 9-1, Computer Science, Algorithms, Insertion Sort</cp:keywords>
  <cp:lastModifiedBy>Suzette Green</cp:lastModifiedBy>
  <cp:revision>46</cp:revision>
  <dcterms:created xsi:type="dcterms:W3CDTF">2015-10-07T12:54:48Z</dcterms:created>
  <dcterms:modified xsi:type="dcterms:W3CDTF">2016-04-08T10:53:34Z</dcterms:modified>
</cp:coreProperties>
</file>